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81" r:id="rId4"/>
    <p:sldId id="282" r:id="rId5"/>
    <p:sldId id="258" r:id="rId6"/>
    <p:sldId id="260" r:id="rId7"/>
    <p:sldId id="261" r:id="rId8"/>
    <p:sldId id="259" r:id="rId9"/>
    <p:sldId id="278" r:id="rId10"/>
    <p:sldId id="284" r:id="rId11"/>
    <p:sldId id="268" r:id="rId12"/>
    <p:sldId id="269" r:id="rId13"/>
    <p:sldId id="270" r:id="rId14"/>
    <p:sldId id="271" r:id="rId15"/>
    <p:sldId id="272" r:id="rId16"/>
    <p:sldId id="273" r:id="rId17"/>
    <p:sldId id="274" r:id="rId18"/>
    <p:sldId id="276" r:id="rId19"/>
    <p:sldId id="277" r:id="rId20"/>
    <p:sldId id="262" r:id="rId21"/>
    <p:sldId id="263" r:id="rId22"/>
    <p:sldId id="280" r:id="rId23"/>
    <p:sldId id="264" r:id="rId24"/>
    <p:sldId id="267" r:id="rId25"/>
    <p:sldId id="279" r:id="rId26"/>
    <p:sldId id="275" r:id="rId27"/>
    <p:sldId id="283" r:id="rId28"/>
    <p:sldId id="286" r:id="rId29"/>
    <p:sldId id="287" r:id="rId30"/>
    <p:sldId id="288" r:id="rId31"/>
    <p:sldId id="289" r:id="rId32"/>
    <p:sldId id="290" r:id="rId33"/>
    <p:sldId id="292"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BFF"/>
    <a:srgbClr val="D7B1F2"/>
    <a:srgbClr val="FFFEAF"/>
    <a:srgbClr val="F6AAB5"/>
    <a:srgbClr val="FF2600"/>
    <a:srgbClr val="FECE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7"/>
    <p:restoredTop sz="94694"/>
  </p:normalViewPr>
  <p:slideViewPr>
    <p:cSldViewPr snapToGrid="0">
      <p:cViewPr varScale="1">
        <p:scale>
          <a:sx n="96" d="100"/>
          <a:sy n="96" d="100"/>
        </p:scale>
        <p:origin x="200" y="712"/>
      </p:cViewPr>
      <p:guideLst/>
    </p:cSldViewPr>
  </p:slid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700D2-6CAF-4A24-B402-17B3AFE42FD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6BA425A-E2BE-4AC9-BCFB-AB85DC447F47}">
      <dgm:prSet/>
      <dgm:spPr/>
      <dgm:t>
        <a:bodyPr/>
        <a:lstStyle/>
        <a:p>
          <a:r>
            <a:rPr lang="en-US"/>
            <a:t>Gun policy: carry permits, types available, allowed use</a:t>
          </a:r>
        </a:p>
      </dgm:t>
    </dgm:pt>
    <dgm:pt modelId="{A13829FC-76A7-440D-9230-ED85B8F1A296}" type="parTrans" cxnId="{2EE84AD5-1302-4D66-AD23-BE6C132AC1A4}">
      <dgm:prSet/>
      <dgm:spPr/>
      <dgm:t>
        <a:bodyPr/>
        <a:lstStyle/>
        <a:p>
          <a:endParaRPr lang="en-US"/>
        </a:p>
      </dgm:t>
    </dgm:pt>
    <dgm:pt modelId="{FCF21AD0-92AC-47E2-AE34-88F032ECC053}" type="sibTrans" cxnId="{2EE84AD5-1302-4D66-AD23-BE6C132AC1A4}">
      <dgm:prSet/>
      <dgm:spPr/>
      <dgm:t>
        <a:bodyPr/>
        <a:lstStyle/>
        <a:p>
          <a:endParaRPr lang="en-US"/>
        </a:p>
      </dgm:t>
    </dgm:pt>
    <dgm:pt modelId="{42101B75-D5FC-4B65-998C-769A467AB5F2}">
      <dgm:prSet/>
      <dgm:spPr/>
      <dgm:t>
        <a:bodyPr/>
        <a:lstStyle/>
        <a:p>
          <a:r>
            <a:rPr lang="en-US"/>
            <a:t>Drug policy: legality of marijuana, severity of punishments for others (though note superseding federal regulations)</a:t>
          </a:r>
        </a:p>
      </dgm:t>
    </dgm:pt>
    <dgm:pt modelId="{147808BE-C192-4B5D-BF66-ACC98B87F0C0}" type="parTrans" cxnId="{A2A25DB6-CECA-4D00-9FC8-4CECE5CF2C87}">
      <dgm:prSet/>
      <dgm:spPr/>
      <dgm:t>
        <a:bodyPr/>
        <a:lstStyle/>
        <a:p>
          <a:endParaRPr lang="en-US"/>
        </a:p>
      </dgm:t>
    </dgm:pt>
    <dgm:pt modelId="{FB10D39E-D206-40D6-8C47-228D49CA920A}" type="sibTrans" cxnId="{A2A25DB6-CECA-4D00-9FC8-4CECE5CF2C87}">
      <dgm:prSet/>
      <dgm:spPr/>
      <dgm:t>
        <a:bodyPr/>
        <a:lstStyle/>
        <a:p>
          <a:endParaRPr lang="en-US"/>
        </a:p>
      </dgm:t>
    </dgm:pt>
    <dgm:pt modelId="{7D0849C7-73FE-4CD9-91BD-7C72E4177210}">
      <dgm:prSet/>
      <dgm:spPr/>
      <dgm:t>
        <a:bodyPr/>
        <a:lstStyle/>
        <a:p>
          <a:r>
            <a:rPr lang="en-US"/>
            <a:t>Abortion access</a:t>
          </a:r>
        </a:p>
      </dgm:t>
    </dgm:pt>
    <dgm:pt modelId="{E921031A-D05C-44C0-A39B-0773D74396D3}" type="parTrans" cxnId="{E8AB9A3B-B664-4529-8472-1DFF275D18C0}">
      <dgm:prSet/>
      <dgm:spPr/>
      <dgm:t>
        <a:bodyPr/>
        <a:lstStyle/>
        <a:p>
          <a:endParaRPr lang="en-US"/>
        </a:p>
      </dgm:t>
    </dgm:pt>
    <dgm:pt modelId="{33D09F32-5584-426A-9A9F-89E9FCDACEB4}" type="sibTrans" cxnId="{E8AB9A3B-B664-4529-8472-1DFF275D18C0}">
      <dgm:prSet/>
      <dgm:spPr/>
      <dgm:t>
        <a:bodyPr/>
        <a:lstStyle/>
        <a:p>
          <a:endParaRPr lang="en-US"/>
        </a:p>
      </dgm:t>
    </dgm:pt>
    <dgm:pt modelId="{57CAE1BE-195D-419C-B98A-A1E448036B81}">
      <dgm:prSet/>
      <dgm:spPr/>
      <dgm:t>
        <a:bodyPr/>
        <a:lstStyle/>
        <a:p>
          <a:r>
            <a:rPr lang="en-US"/>
            <a:t>Gender-affirming care access</a:t>
          </a:r>
        </a:p>
      </dgm:t>
    </dgm:pt>
    <dgm:pt modelId="{106017DE-237A-4C4C-8F18-E9128B4EE031}" type="parTrans" cxnId="{FC79698E-E720-4A77-8F9F-D228D9FFF283}">
      <dgm:prSet/>
      <dgm:spPr/>
      <dgm:t>
        <a:bodyPr/>
        <a:lstStyle/>
        <a:p>
          <a:endParaRPr lang="en-US"/>
        </a:p>
      </dgm:t>
    </dgm:pt>
    <dgm:pt modelId="{4FBC604C-4903-4E8C-8B78-C4DC4A9B740E}" type="sibTrans" cxnId="{FC79698E-E720-4A77-8F9F-D228D9FFF283}">
      <dgm:prSet/>
      <dgm:spPr/>
      <dgm:t>
        <a:bodyPr/>
        <a:lstStyle/>
        <a:p>
          <a:endParaRPr lang="en-US"/>
        </a:p>
      </dgm:t>
    </dgm:pt>
    <dgm:pt modelId="{42F31039-55AD-49A9-A8A1-5D8413D571AE}">
      <dgm:prSet/>
      <dgm:spPr/>
      <dgm:t>
        <a:bodyPr/>
        <a:lstStyle/>
        <a:p>
          <a:r>
            <a:rPr lang="en-US"/>
            <a:t>Rights / limits on protests</a:t>
          </a:r>
        </a:p>
      </dgm:t>
    </dgm:pt>
    <dgm:pt modelId="{34D697D8-08B6-4D00-B927-FD9D902AC2EA}" type="parTrans" cxnId="{AB646B82-1ED4-4EAC-AE9A-9B3205AEA6F0}">
      <dgm:prSet/>
      <dgm:spPr/>
      <dgm:t>
        <a:bodyPr/>
        <a:lstStyle/>
        <a:p>
          <a:endParaRPr lang="en-US"/>
        </a:p>
      </dgm:t>
    </dgm:pt>
    <dgm:pt modelId="{2D168968-8E0B-409F-9473-9ECC5DD5CC0A}" type="sibTrans" cxnId="{AB646B82-1ED4-4EAC-AE9A-9B3205AEA6F0}">
      <dgm:prSet/>
      <dgm:spPr/>
      <dgm:t>
        <a:bodyPr/>
        <a:lstStyle/>
        <a:p>
          <a:endParaRPr lang="en-US"/>
        </a:p>
      </dgm:t>
    </dgm:pt>
    <dgm:pt modelId="{9517B1AD-D85B-463E-8EE2-C35D775F6D9C}">
      <dgm:prSet/>
      <dgm:spPr/>
      <dgm:t>
        <a:bodyPr/>
        <a:lstStyle/>
        <a:p>
          <a:r>
            <a:rPr lang="en-US" dirty="0"/>
            <a:t>Handling of controversial topics</a:t>
          </a:r>
        </a:p>
      </dgm:t>
    </dgm:pt>
    <dgm:pt modelId="{3A985317-8CEB-4AF5-912C-C47BF1AA603C}" type="parTrans" cxnId="{FC959822-66A7-4F22-9E22-730E53888ECF}">
      <dgm:prSet/>
      <dgm:spPr/>
      <dgm:t>
        <a:bodyPr/>
        <a:lstStyle/>
        <a:p>
          <a:endParaRPr lang="en-US"/>
        </a:p>
      </dgm:t>
    </dgm:pt>
    <dgm:pt modelId="{19C9BBFF-6418-4710-9ADC-F284D27F3A54}" type="sibTrans" cxnId="{FC959822-66A7-4F22-9E22-730E53888ECF}">
      <dgm:prSet/>
      <dgm:spPr/>
      <dgm:t>
        <a:bodyPr/>
        <a:lstStyle/>
        <a:p>
          <a:endParaRPr lang="en-US"/>
        </a:p>
      </dgm:t>
    </dgm:pt>
    <dgm:pt modelId="{F66C6D3E-DAA6-48F4-A8EC-BC008057DD6B}">
      <dgm:prSet/>
      <dgm:spPr/>
      <dgm:t>
        <a:bodyPr/>
        <a:lstStyle/>
        <a:p>
          <a:r>
            <a:rPr lang="en-US" dirty="0"/>
            <a:t>Whether diversity, equity, and inclusion programs are permitted</a:t>
          </a:r>
        </a:p>
      </dgm:t>
    </dgm:pt>
    <dgm:pt modelId="{B9675884-657E-4015-AFCB-A27E334C8736}" type="parTrans" cxnId="{0D119C22-8B6F-4851-BE21-F60958927062}">
      <dgm:prSet/>
      <dgm:spPr/>
      <dgm:t>
        <a:bodyPr/>
        <a:lstStyle/>
        <a:p>
          <a:endParaRPr lang="en-US"/>
        </a:p>
      </dgm:t>
    </dgm:pt>
    <dgm:pt modelId="{190C5169-EAEF-4F95-96D5-DCBD984EC236}" type="sibTrans" cxnId="{0D119C22-8B6F-4851-BE21-F60958927062}">
      <dgm:prSet/>
      <dgm:spPr/>
      <dgm:t>
        <a:bodyPr/>
        <a:lstStyle/>
        <a:p>
          <a:endParaRPr lang="en-US"/>
        </a:p>
      </dgm:t>
    </dgm:pt>
    <dgm:pt modelId="{CAA33814-3153-A540-9A12-E6CB1C15B2F1}">
      <dgm:prSet/>
      <dgm:spPr/>
      <dgm:t>
        <a:bodyPr/>
        <a:lstStyle/>
        <a:p>
          <a:r>
            <a:rPr lang="en-US" dirty="0"/>
            <a:t>Frequency of racism, sexism, ableism, homophobia, and similar</a:t>
          </a:r>
        </a:p>
      </dgm:t>
    </dgm:pt>
    <dgm:pt modelId="{2A40D097-AF1A-5446-B7A9-5280666EA1DB}" type="parTrans" cxnId="{5A3EB27F-A539-5440-A55E-8BA03FEE0933}">
      <dgm:prSet/>
      <dgm:spPr/>
      <dgm:t>
        <a:bodyPr/>
        <a:lstStyle/>
        <a:p>
          <a:endParaRPr lang="en-US"/>
        </a:p>
      </dgm:t>
    </dgm:pt>
    <dgm:pt modelId="{4F2DB7E4-796C-A043-8ACD-22151B137670}" type="sibTrans" cxnId="{5A3EB27F-A539-5440-A55E-8BA03FEE0933}">
      <dgm:prSet/>
      <dgm:spPr/>
      <dgm:t>
        <a:bodyPr/>
        <a:lstStyle/>
        <a:p>
          <a:endParaRPr lang="en-US"/>
        </a:p>
      </dgm:t>
    </dgm:pt>
    <dgm:pt modelId="{B936BD6B-135F-624C-99E3-964D54AB787B}">
      <dgm:prSet/>
      <dgm:spPr/>
      <dgm:t>
        <a:bodyPr/>
        <a:lstStyle/>
        <a:p>
          <a:r>
            <a:rPr lang="en-US" dirty="0"/>
            <a:t>Cost of housing</a:t>
          </a:r>
        </a:p>
      </dgm:t>
    </dgm:pt>
    <dgm:pt modelId="{6135C394-A969-5C44-A5BC-181F5B1CF576}" type="parTrans" cxnId="{1D95B6AE-E996-AF46-9B8E-ADFF9090092B}">
      <dgm:prSet/>
      <dgm:spPr/>
      <dgm:t>
        <a:bodyPr/>
        <a:lstStyle/>
        <a:p>
          <a:endParaRPr lang="en-US"/>
        </a:p>
      </dgm:t>
    </dgm:pt>
    <dgm:pt modelId="{2AE4413F-B8FC-5D40-8582-0BD681ABAD3E}" type="sibTrans" cxnId="{1D95B6AE-E996-AF46-9B8E-ADFF9090092B}">
      <dgm:prSet/>
      <dgm:spPr/>
      <dgm:t>
        <a:bodyPr/>
        <a:lstStyle/>
        <a:p>
          <a:endParaRPr lang="en-US"/>
        </a:p>
      </dgm:t>
    </dgm:pt>
    <dgm:pt modelId="{B1475590-9A60-FA4F-9EC9-89C2F9D1AAA0}" type="pres">
      <dgm:prSet presAssocID="{2D1700D2-6CAF-4A24-B402-17B3AFE42FD0}" presName="linear" presStyleCnt="0">
        <dgm:presLayoutVars>
          <dgm:animLvl val="lvl"/>
          <dgm:resizeHandles val="exact"/>
        </dgm:presLayoutVars>
      </dgm:prSet>
      <dgm:spPr/>
    </dgm:pt>
    <dgm:pt modelId="{AC08046B-CF01-6F4B-B624-8EDBF5C0B91D}" type="pres">
      <dgm:prSet presAssocID="{36BA425A-E2BE-4AC9-BCFB-AB85DC447F47}" presName="parentText" presStyleLbl="node1" presStyleIdx="0" presStyleCnt="9">
        <dgm:presLayoutVars>
          <dgm:chMax val="0"/>
          <dgm:bulletEnabled val="1"/>
        </dgm:presLayoutVars>
      </dgm:prSet>
      <dgm:spPr/>
    </dgm:pt>
    <dgm:pt modelId="{E376AADC-5988-4040-BF1D-1FFB26E4EEA3}" type="pres">
      <dgm:prSet presAssocID="{FCF21AD0-92AC-47E2-AE34-88F032ECC053}" presName="spacer" presStyleCnt="0"/>
      <dgm:spPr/>
    </dgm:pt>
    <dgm:pt modelId="{8A65A82A-532B-DF47-83B0-D7605FEC5EAC}" type="pres">
      <dgm:prSet presAssocID="{42101B75-D5FC-4B65-998C-769A467AB5F2}" presName="parentText" presStyleLbl="node1" presStyleIdx="1" presStyleCnt="9">
        <dgm:presLayoutVars>
          <dgm:chMax val="0"/>
          <dgm:bulletEnabled val="1"/>
        </dgm:presLayoutVars>
      </dgm:prSet>
      <dgm:spPr/>
    </dgm:pt>
    <dgm:pt modelId="{30D4BCAB-8225-C541-B6DA-AAC62693C87A}" type="pres">
      <dgm:prSet presAssocID="{FB10D39E-D206-40D6-8C47-228D49CA920A}" presName="spacer" presStyleCnt="0"/>
      <dgm:spPr/>
    </dgm:pt>
    <dgm:pt modelId="{FA3607FC-45E1-2B42-97A8-B81755547980}" type="pres">
      <dgm:prSet presAssocID="{7D0849C7-73FE-4CD9-91BD-7C72E4177210}" presName="parentText" presStyleLbl="node1" presStyleIdx="2" presStyleCnt="9">
        <dgm:presLayoutVars>
          <dgm:chMax val="0"/>
          <dgm:bulletEnabled val="1"/>
        </dgm:presLayoutVars>
      </dgm:prSet>
      <dgm:spPr/>
    </dgm:pt>
    <dgm:pt modelId="{99B5336E-7A7C-7844-B794-819D2C77713A}" type="pres">
      <dgm:prSet presAssocID="{33D09F32-5584-426A-9A9F-89E9FCDACEB4}" presName="spacer" presStyleCnt="0"/>
      <dgm:spPr/>
    </dgm:pt>
    <dgm:pt modelId="{0866D609-0059-CE4C-BFB3-E6B5B128A6DE}" type="pres">
      <dgm:prSet presAssocID="{57CAE1BE-195D-419C-B98A-A1E448036B81}" presName="parentText" presStyleLbl="node1" presStyleIdx="3" presStyleCnt="9">
        <dgm:presLayoutVars>
          <dgm:chMax val="0"/>
          <dgm:bulletEnabled val="1"/>
        </dgm:presLayoutVars>
      </dgm:prSet>
      <dgm:spPr/>
    </dgm:pt>
    <dgm:pt modelId="{8470EA00-35C8-1144-96BE-D52B6441278C}" type="pres">
      <dgm:prSet presAssocID="{4FBC604C-4903-4E8C-8B78-C4DC4A9B740E}" presName="spacer" presStyleCnt="0"/>
      <dgm:spPr/>
    </dgm:pt>
    <dgm:pt modelId="{69DC56E0-4B59-5F48-8A0F-4BAABFB9093B}" type="pres">
      <dgm:prSet presAssocID="{42F31039-55AD-49A9-A8A1-5D8413D571AE}" presName="parentText" presStyleLbl="node1" presStyleIdx="4" presStyleCnt="9">
        <dgm:presLayoutVars>
          <dgm:chMax val="0"/>
          <dgm:bulletEnabled val="1"/>
        </dgm:presLayoutVars>
      </dgm:prSet>
      <dgm:spPr/>
    </dgm:pt>
    <dgm:pt modelId="{1C597112-B5EF-BA44-8511-8F2BEB7CDBA8}" type="pres">
      <dgm:prSet presAssocID="{2D168968-8E0B-409F-9473-9ECC5DD5CC0A}" presName="spacer" presStyleCnt="0"/>
      <dgm:spPr/>
    </dgm:pt>
    <dgm:pt modelId="{4D416E94-119E-7148-A85C-86236C8B3FEA}" type="pres">
      <dgm:prSet presAssocID="{9517B1AD-D85B-463E-8EE2-C35D775F6D9C}" presName="parentText" presStyleLbl="node1" presStyleIdx="5" presStyleCnt="9">
        <dgm:presLayoutVars>
          <dgm:chMax val="0"/>
          <dgm:bulletEnabled val="1"/>
        </dgm:presLayoutVars>
      </dgm:prSet>
      <dgm:spPr/>
    </dgm:pt>
    <dgm:pt modelId="{B67FC618-59F3-0240-9D8F-C2B6B418D02F}" type="pres">
      <dgm:prSet presAssocID="{19C9BBFF-6418-4710-9ADC-F284D27F3A54}" presName="spacer" presStyleCnt="0"/>
      <dgm:spPr/>
    </dgm:pt>
    <dgm:pt modelId="{7328756E-05CD-4D47-9F30-23ABB6D0FFBF}" type="pres">
      <dgm:prSet presAssocID="{F66C6D3E-DAA6-48F4-A8EC-BC008057DD6B}" presName="parentText" presStyleLbl="node1" presStyleIdx="6" presStyleCnt="9">
        <dgm:presLayoutVars>
          <dgm:chMax val="0"/>
          <dgm:bulletEnabled val="1"/>
        </dgm:presLayoutVars>
      </dgm:prSet>
      <dgm:spPr/>
    </dgm:pt>
    <dgm:pt modelId="{5AB479B2-19D8-6545-8C99-79CFD5C0436B}" type="pres">
      <dgm:prSet presAssocID="{190C5169-EAEF-4F95-96D5-DCBD984EC236}" presName="spacer" presStyleCnt="0"/>
      <dgm:spPr/>
    </dgm:pt>
    <dgm:pt modelId="{0E929A13-AC32-5F44-950C-B5AB48B84B71}" type="pres">
      <dgm:prSet presAssocID="{CAA33814-3153-A540-9A12-E6CB1C15B2F1}" presName="parentText" presStyleLbl="node1" presStyleIdx="7" presStyleCnt="9">
        <dgm:presLayoutVars>
          <dgm:chMax val="0"/>
          <dgm:bulletEnabled val="1"/>
        </dgm:presLayoutVars>
      </dgm:prSet>
      <dgm:spPr/>
    </dgm:pt>
    <dgm:pt modelId="{AD0ACDCD-1FF9-634F-82A6-406F6596FFE6}" type="pres">
      <dgm:prSet presAssocID="{4F2DB7E4-796C-A043-8ACD-22151B137670}" presName="spacer" presStyleCnt="0"/>
      <dgm:spPr/>
    </dgm:pt>
    <dgm:pt modelId="{56C5A012-8DA5-C541-90EA-8B350D3896DA}" type="pres">
      <dgm:prSet presAssocID="{B936BD6B-135F-624C-99E3-964D54AB787B}" presName="parentText" presStyleLbl="node1" presStyleIdx="8" presStyleCnt="9">
        <dgm:presLayoutVars>
          <dgm:chMax val="0"/>
          <dgm:bulletEnabled val="1"/>
        </dgm:presLayoutVars>
      </dgm:prSet>
      <dgm:spPr/>
    </dgm:pt>
  </dgm:ptLst>
  <dgm:cxnLst>
    <dgm:cxn modelId="{FC959822-66A7-4F22-9E22-730E53888ECF}" srcId="{2D1700D2-6CAF-4A24-B402-17B3AFE42FD0}" destId="{9517B1AD-D85B-463E-8EE2-C35D775F6D9C}" srcOrd="5" destOrd="0" parTransId="{3A985317-8CEB-4AF5-912C-C47BF1AA603C}" sibTransId="{19C9BBFF-6418-4710-9ADC-F284D27F3A54}"/>
    <dgm:cxn modelId="{0D119C22-8B6F-4851-BE21-F60958927062}" srcId="{2D1700D2-6CAF-4A24-B402-17B3AFE42FD0}" destId="{F66C6D3E-DAA6-48F4-A8EC-BC008057DD6B}" srcOrd="6" destOrd="0" parTransId="{B9675884-657E-4015-AFCB-A27E334C8736}" sibTransId="{190C5169-EAEF-4F95-96D5-DCBD984EC236}"/>
    <dgm:cxn modelId="{F5709E29-2F27-EF47-A01A-E1F7DF6794DD}" type="presOf" srcId="{42F31039-55AD-49A9-A8A1-5D8413D571AE}" destId="{69DC56E0-4B59-5F48-8A0F-4BAABFB9093B}" srcOrd="0" destOrd="0" presId="urn:microsoft.com/office/officeart/2005/8/layout/vList2"/>
    <dgm:cxn modelId="{499FC32B-FBF0-4741-B046-DD7D9F14BE3F}" type="presOf" srcId="{57CAE1BE-195D-419C-B98A-A1E448036B81}" destId="{0866D609-0059-CE4C-BFB3-E6B5B128A6DE}" srcOrd="0" destOrd="0" presId="urn:microsoft.com/office/officeart/2005/8/layout/vList2"/>
    <dgm:cxn modelId="{E8AB9A3B-B664-4529-8472-1DFF275D18C0}" srcId="{2D1700D2-6CAF-4A24-B402-17B3AFE42FD0}" destId="{7D0849C7-73FE-4CD9-91BD-7C72E4177210}" srcOrd="2" destOrd="0" parTransId="{E921031A-D05C-44C0-A39B-0773D74396D3}" sibTransId="{33D09F32-5584-426A-9A9F-89E9FCDACEB4}"/>
    <dgm:cxn modelId="{EA725252-362F-CA4F-AE9C-2B53A92D5E54}" type="presOf" srcId="{36BA425A-E2BE-4AC9-BCFB-AB85DC447F47}" destId="{AC08046B-CF01-6F4B-B624-8EDBF5C0B91D}" srcOrd="0" destOrd="0" presId="urn:microsoft.com/office/officeart/2005/8/layout/vList2"/>
    <dgm:cxn modelId="{69672354-844C-CB47-AEBA-654CCD51E52E}" type="presOf" srcId="{7D0849C7-73FE-4CD9-91BD-7C72E4177210}" destId="{FA3607FC-45E1-2B42-97A8-B81755547980}" srcOrd="0" destOrd="0" presId="urn:microsoft.com/office/officeart/2005/8/layout/vList2"/>
    <dgm:cxn modelId="{665D615F-D002-5E40-945A-2651E2E0AF3A}" type="presOf" srcId="{9517B1AD-D85B-463E-8EE2-C35D775F6D9C}" destId="{4D416E94-119E-7148-A85C-86236C8B3FEA}" srcOrd="0" destOrd="0" presId="urn:microsoft.com/office/officeart/2005/8/layout/vList2"/>
    <dgm:cxn modelId="{7EC6C76C-8C7A-D144-96B0-6C81CE24E567}" type="presOf" srcId="{CAA33814-3153-A540-9A12-E6CB1C15B2F1}" destId="{0E929A13-AC32-5F44-950C-B5AB48B84B71}" srcOrd="0" destOrd="0" presId="urn:microsoft.com/office/officeart/2005/8/layout/vList2"/>
    <dgm:cxn modelId="{5A3EB27F-A539-5440-A55E-8BA03FEE0933}" srcId="{2D1700D2-6CAF-4A24-B402-17B3AFE42FD0}" destId="{CAA33814-3153-A540-9A12-E6CB1C15B2F1}" srcOrd="7" destOrd="0" parTransId="{2A40D097-AF1A-5446-B7A9-5280666EA1DB}" sibTransId="{4F2DB7E4-796C-A043-8ACD-22151B137670}"/>
    <dgm:cxn modelId="{AB646B82-1ED4-4EAC-AE9A-9B3205AEA6F0}" srcId="{2D1700D2-6CAF-4A24-B402-17B3AFE42FD0}" destId="{42F31039-55AD-49A9-A8A1-5D8413D571AE}" srcOrd="4" destOrd="0" parTransId="{34D697D8-08B6-4D00-B927-FD9D902AC2EA}" sibTransId="{2D168968-8E0B-409F-9473-9ECC5DD5CC0A}"/>
    <dgm:cxn modelId="{FC79698E-E720-4A77-8F9F-D228D9FFF283}" srcId="{2D1700D2-6CAF-4A24-B402-17B3AFE42FD0}" destId="{57CAE1BE-195D-419C-B98A-A1E448036B81}" srcOrd="3" destOrd="0" parTransId="{106017DE-237A-4C4C-8F18-E9128B4EE031}" sibTransId="{4FBC604C-4903-4E8C-8B78-C4DC4A9B740E}"/>
    <dgm:cxn modelId="{1D95B6AE-E996-AF46-9B8E-ADFF9090092B}" srcId="{2D1700D2-6CAF-4A24-B402-17B3AFE42FD0}" destId="{B936BD6B-135F-624C-99E3-964D54AB787B}" srcOrd="8" destOrd="0" parTransId="{6135C394-A969-5C44-A5BC-181F5B1CF576}" sibTransId="{2AE4413F-B8FC-5D40-8582-0BD681ABAD3E}"/>
    <dgm:cxn modelId="{A2A25DB6-CECA-4D00-9FC8-4CECE5CF2C87}" srcId="{2D1700D2-6CAF-4A24-B402-17B3AFE42FD0}" destId="{42101B75-D5FC-4B65-998C-769A467AB5F2}" srcOrd="1" destOrd="0" parTransId="{147808BE-C192-4B5D-BF66-ACC98B87F0C0}" sibTransId="{FB10D39E-D206-40D6-8C47-228D49CA920A}"/>
    <dgm:cxn modelId="{54415AC3-886B-FA47-8749-0E8124BF96E2}" type="presOf" srcId="{B936BD6B-135F-624C-99E3-964D54AB787B}" destId="{56C5A012-8DA5-C541-90EA-8B350D3896DA}" srcOrd="0" destOrd="0" presId="urn:microsoft.com/office/officeart/2005/8/layout/vList2"/>
    <dgm:cxn modelId="{717BB2CF-613D-514B-B567-1079BF05F3BE}" type="presOf" srcId="{2D1700D2-6CAF-4A24-B402-17B3AFE42FD0}" destId="{B1475590-9A60-FA4F-9EC9-89C2F9D1AAA0}" srcOrd="0" destOrd="0" presId="urn:microsoft.com/office/officeart/2005/8/layout/vList2"/>
    <dgm:cxn modelId="{2EE84AD5-1302-4D66-AD23-BE6C132AC1A4}" srcId="{2D1700D2-6CAF-4A24-B402-17B3AFE42FD0}" destId="{36BA425A-E2BE-4AC9-BCFB-AB85DC447F47}" srcOrd="0" destOrd="0" parTransId="{A13829FC-76A7-440D-9230-ED85B8F1A296}" sibTransId="{FCF21AD0-92AC-47E2-AE34-88F032ECC053}"/>
    <dgm:cxn modelId="{EF5808E8-7E17-424D-9C6E-7014AEF02856}" type="presOf" srcId="{F66C6D3E-DAA6-48F4-A8EC-BC008057DD6B}" destId="{7328756E-05CD-4D47-9F30-23ABB6D0FFBF}" srcOrd="0" destOrd="0" presId="urn:microsoft.com/office/officeart/2005/8/layout/vList2"/>
    <dgm:cxn modelId="{6BC88CF0-3F3E-8C44-BA27-59B6ADEAF058}" type="presOf" srcId="{42101B75-D5FC-4B65-998C-769A467AB5F2}" destId="{8A65A82A-532B-DF47-83B0-D7605FEC5EAC}" srcOrd="0" destOrd="0" presId="urn:microsoft.com/office/officeart/2005/8/layout/vList2"/>
    <dgm:cxn modelId="{2F891863-D262-0D40-9B58-161D042641F4}" type="presParOf" srcId="{B1475590-9A60-FA4F-9EC9-89C2F9D1AAA0}" destId="{AC08046B-CF01-6F4B-B624-8EDBF5C0B91D}" srcOrd="0" destOrd="0" presId="urn:microsoft.com/office/officeart/2005/8/layout/vList2"/>
    <dgm:cxn modelId="{0BB6ACA8-2284-9349-AD32-DB0DFD73DF7D}" type="presParOf" srcId="{B1475590-9A60-FA4F-9EC9-89C2F9D1AAA0}" destId="{E376AADC-5988-4040-BF1D-1FFB26E4EEA3}" srcOrd="1" destOrd="0" presId="urn:microsoft.com/office/officeart/2005/8/layout/vList2"/>
    <dgm:cxn modelId="{4292DEB7-6CB7-8A43-B3BF-7794EFE808DC}" type="presParOf" srcId="{B1475590-9A60-FA4F-9EC9-89C2F9D1AAA0}" destId="{8A65A82A-532B-DF47-83B0-D7605FEC5EAC}" srcOrd="2" destOrd="0" presId="urn:microsoft.com/office/officeart/2005/8/layout/vList2"/>
    <dgm:cxn modelId="{8EDDCA55-7C9B-3E43-8331-C71EDBF910A5}" type="presParOf" srcId="{B1475590-9A60-FA4F-9EC9-89C2F9D1AAA0}" destId="{30D4BCAB-8225-C541-B6DA-AAC62693C87A}" srcOrd="3" destOrd="0" presId="urn:microsoft.com/office/officeart/2005/8/layout/vList2"/>
    <dgm:cxn modelId="{BCC54367-C59E-3B4F-8B05-6156BDD43205}" type="presParOf" srcId="{B1475590-9A60-FA4F-9EC9-89C2F9D1AAA0}" destId="{FA3607FC-45E1-2B42-97A8-B81755547980}" srcOrd="4" destOrd="0" presId="urn:microsoft.com/office/officeart/2005/8/layout/vList2"/>
    <dgm:cxn modelId="{23CFEE4B-285E-5349-9DC9-D01DCC1BAC49}" type="presParOf" srcId="{B1475590-9A60-FA4F-9EC9-89C2F9D1AAA0}" destId="{99B5336E-7A7C-7844-B794-819D2C77713A}" srcOrd="5" destOrd="0" presId="urn:microsoft.com/office/officeart/2005/8/layout/vList2"/>
    <dgm:cxn modelId="{CEDF20D9-EC33-BA4B-9F93-B3B01B3DC49B}" type="presParOf" srcId="{B1475590-9A60-FA4F-9EC9-89C2F9D1AAA0}" destId="{0866D609-0059-CE4C-BFB3-E6B5B128A6DE}" srcOrd="6" destOrd="0" presId="urn:microsoft.com/office/officeart/2005/8/layout/vList2"/>
    <dgm:cxn modelId="{1F3DA782-B75F-9344-B271-3BD09163D957}" type="presParOf" srcId="{B1475590-9A60-FA4F-9EC9-89C2F9D1AAA0}" destId="{8470EA00-35C8-1144-96BE-D52B6441278C}" srcOrd="7" destOrd="0" presId="urn:microsoft.com/office/officeart/2005/8/layout/vList2"/>
    <dgm:cxn modelId="{FB491643-1A91-E44A-8DB6-983D140AB3B7}" type="presParOf" srcId="{B1475590-9A60-FA4F-9EC9-89C2F9D1AAA0}" destId="{69DC56E0-4B59-5F48-8A0F-4BAABFB9093B}" srcOrd="8" destOrd="0" presId="urn:microsoft.com/office/officeart/2005/8/layout/vList2"/>
    <dgm:cxn modelId="{0770E894-0842-D845-9BDB-89E0B75493DF}" type="presParOf" srcId="{B1475590-9A60-FA4F-9EC9-89C2F9D1AAA0}" destId="{1C597112-B5EF-BA44-8511-8F2BEB7CDBA8}" srcOrd="9" destOrd="0" presId="urn:microsoft.com/office/officeart/2005/8/layout/vList2"/>
    <dgm:cxn modelId="{A68CAB2B-EA3A-A349-BD1C-9CAA8A1AA3E5}" type="presParOf" srcId="{B1475590-9A60-FA4F-9EC9-89C2F9D1AAA0}" destId="{4D416E94-119E-7148-A85C-86236C8B3FEA}" srcOrd="10" destOrd="0" presId="urn:microsoft.com/office/officeart/2005/8/layout/vList2"/>
    <dgm:cxn modelId="{F4DAB9CF-6D68-4A4C-A3F0-7AB5F1A70269}" type="presParOf" srcId="{B1475590-9A60-FA4F-9EC9-89C2F9D1AAA0}" destId="{B67FC618-59F3-0240-9D8F-C2B6B418D02F}" srcOrd="11" destOrd="0" presId="urn:microsoft.com/office/officeart/2005/8/layout/vList2"/>
    <dgm:cxn modelId="{75CFB1CB-32EE-4241-879F-4E6FA852D225}" type="presParOf" srcId="{B1475590-9A60-FA4F-9EC9-89C2F9D1AAA0}" destId="{7328756E-05CD-4D47-9F30-23ABB6D0FFBF}" srcOrd="12" destOrd="0" presId="urn:microsoft.com/office/officeart/2005/8/layout/vList2"/>
    <dgm:cxn modelId="{56D3B871-F35D-F34F-82CA-6E9D24B78760}" type="presParOf" srcId="{B1475590-9A60-FA4F-9EC9-89C2F9D1AAA0}" destId="{5AB479B2-19D8-6545-8C99-79CFD5C0436B}" srcOrd="13" destOrd="0" presId="urn:microsoft.com/office/officeart/2005/8/layout/vList2"/>
    <dgm:cxn modelId="{EC0F74A5-0735-8C41-B262-BCC69D602E4D}" type="presParOf" srcId="{B1475590-9A60-FA4F-9EC9-89C2F9D1AAA0}" destId="{0E929A13-AC32-5F44-950C-B5AB48B84B71}" srcOrd="14" destOrd="0" presId="urn:microsoft.com/office/officeart/2005/8/layout/vList2"/>
    <dgm:cxn modelId="{788AF6FB-337A-334B-8CA7-ECF1798342CF}" type="presParOf" srcId="{B1475590-9A60-FA4F-9EC9-89C2F9D1AAA0}" destId="{AD0ACDCD-1FF9-634F-82A6-406F6596FFE6}" srcOrd="15" destOrd="0" presId="urn:microsoft.com/office/officeart/2005/8/layout/vList2"/>
    <dgm:cxn modelId="{17853B8B-27B8-AF44-A6EA-86B1AA9AC17C}" type="presParOf" srcId="{B1475590-9A60-FA4F-9EC9-89C2F9D1AAA0}" destId="{56C5A012-8DA5-C541-90EA-8B350D3896DA}"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8046B-CF01-6F4B-B624-8EDBF5C0B91D}">
      <dsp:nvSpPr>
        <dsp:cNvPr id="0" name=""/>
        <dsp:cNvSpPr/>
      </dsp:nvSpPr>
      <dsp:spPr>
        <a:xfrm>
          <a:off x="0" y="77942"/>
          <a:ext cx="6900512" cy="55940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Gun policy: carry permits, types available, allowed use</a:t>
          </a:r>
        </a:p>
      </dsp:txBody>
      <dsp:txXfrm>
        <a:off x="27308" y="105250"/>
        <a:ext cx="6845896" cy="504790"/>
      </dsp:txXfrm>
    </dsp:sp>
    <dsp:sp modelId="{8A65A82A-532B-DF47-83B0-D7605FEC5EAC}">
      <dsp:nvSpPr>
        <dsp:cNvPr id="0" name=""/>
        <dsp:cNvSpPr/>
      </dsp:nvSpPr>
      <dsp:spPr>
        <a:xfrm>
          <a:off x="0" y="680548"/>
          <a:ext cx="6900512" cy="55940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Drug policy: legality of marijuana, severity of punishments for others (though note superseding federal regulations)</a:t>
          </a:r>
        </a:p>
      </dsp:txBody>
      <dsp:txXfrm>
        <a:off x="27308" y="707856"/>
        <a:ext cx="6845896" cy="504790"/>
      </dsp:txXfrm>
    </dsp:sp>
    <dsp:sp modelId="{FA3607FC-45E1-2B42-97A8-B81755547980}">
      <dsp:nvSpPr>
        <dsp:cNvPr id="0" name=""/>
        <dsp:cNvSpPr/>
      </dsp:nvSpPr>
      <dsp:spPr>
        <a:xfrm>
          <a:off x="0" y="1283154"/>
          <a:ext cx="6900512" cy="5594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Abortion access</a:t>
          </a:r>
        </a:p>
      </dsp:txBody>
      <dsp:txXfrm>
        <a:off x="27308" y="1310462"/>
        <a:ext cx="6845896" cy="504790"/>
      </dsp:txXfrm>
    </dsp:sp>
    <dsp:sp modelId="{0866D609-0059-CE4C-BFB3-E6B5B128A6DE}">
      <dsp:nvSpPr>
        <dsp:cNvPr id="0" name=""/>
        <dsp:cNvSpPr/>
      </dsp:nvSpPr>
      <dsp:spPr>
        <a:xfrm>
          <a:off x="0" y="1885761"/>
          <a:ext cx="6900512" cy="5594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Gender-affirming care access</a:t>
          </a:r>
        </a:p>
      </dsp:txBody>
      <dsp:txXfrm>
        <a:off x="27308" y="1913069"/>
        <a:ext cx="6845896" cy="504790"/>
      </dsp:txXfrm>
    </dsp:sp>
    <dsp:sp modelId="{69DC56E0-4B59-5F48-8A0F-4BAABFB9093B}">
      <dsp:nvSpPr>
        <dsp:cNvPr id="0" name=""/>
        <dsp:cNvSpPr/>
      </dsp:nvSpPr>
      <dsp:spPr>
        <a:xfrm>
          <a:off x="0" y="2488367"/>
          <a:ext cx="6900512" cy="55940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Rights / limits on protests</a:t>
          </a:r>
        </a:p>
      </dsp:txBody>
      <dsp:txXfrm>
        <a:off x="27308" y="2515675"/>
        <a:ext cx="6845896" cy="504790"/>
      </dsp:txXfrm>
    </dsp:sp>
    <dsp:sp modelId="{4D416E94-119E-7148-A85C-86236C8B3FEA}">
      <dsp:nvSpPr>
        <dsp:cNvPr id="0" name=""/>
        <dsp:cNvSpPr/>
      </dsp:nvSpPr>
      <dsp:spPr>
        <a:xfrm>
          <a:off x="0" y="3090973"/>
          <a:ext cx="6900512" cy="55940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Handling of controversial topics</a:t>
          </a:r>
        </a:p>
      </dsp:txBody>
      <dsp:txXfrm>
        <a:off x="27308" y="3118281"/>
        <a:ext cx="6845896" cy="504790"/>
      </dsp:txXfrm>
    </dsp:sp>
    <dsp:sp modelId="{7328756E-05CD-4D47-9F30-23ABB6D0FFBF}">
      <dsp:nvSpPr>
        <dsp:cNvPr id="0" name=""/>
        <dsp:cNvSpPr/>
      </dsp:nvSpPr>
      <dsp:spPr>
        <a:xfrm>
          <a:off x="0" y="3693579"/>
          <a:ext cx="6900512" cy="55940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Whether diversity, equity, and inclusion programs are permitted</a:t>
          </a:r>
        </a:p>
      </dsp:txBody>
      <dsp:txXfrm>
        <a:off x="27308" y="3720887"/>
        <a:ext cx="6845896" cy="504790"/>
      </dsp:txXfrm>
    </dsp:sp>
    <dsp:sp modelId="{0E929A13-AC32-5F44-950C-B5AB48B84B71}">
      <dsp:nvSpPr>
        <dsp:cNvPr id="0" name=""/>
        <dsp:cNvSpPr/>
      </dsp:nvSpPr>
      <dsp:spPr>
        <a:xfrm>
          <a:off x="0" y="4296186"/>
          <a:ext cx="6900512" cy="5594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Frequency of racism, sexism, ableism, homophobia, and similar</a:t>
          </a:r>
        </a:p>
      </dsp:txBody>
      <dsp:txXfrm>
        <a:off x="27308" y="4323494"/>
        <a:ext cx="6845896" cy="504790"/>
      </dsp:txXfrm>
    </dsp:sp>
    <dsp:sp modelId="{56C5A012-8DA5-C541-90EA-8B350D3896DA}">
      <dsp:nvSpPr>
        <dsp:cNvPr id="0" name=""/>
        <dsp:cNvSpPr/>
      </dsp:nvSpPr>
      <dsp:spPr>
        <a:xfrm>
          <a:off x="0" y="4898792"/>
          <a:ext cx="6900512" cy="5594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Cost of housing</a:t>
          </a:r>
        </a:p>
      </dsp:txBody>
      <dsp:txXfrm>
        <a:off x="27308" y="4926100"/>
        <a:ext cx="6845896" cy="5047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DAD57-3DC7-2544-94B5-33EA3C912DFD}" type="datetimeFigureOut">
              <a:rPr lang="en-US" smtClean="0"/>
              <a:t>10/23/24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712F2-00E8-1D45-8FEF-D84F7E90CFA9}" type="slidenum">
              <a:rPr lang="en-US" smtClean="0"/>
              <a:t>‹#›</a:t>
            </a:fld>
            <a:endParaRPr lang="en-US"/>
          </a:p>
        </p:txBody>
      </p:sp>
    </p:spTree>
    <p:extLst>
      <p:ext uri="{BB962C8B-B14F-4D97-AF65-F5344CB8AC3E}">
        <p14:creationId xmlns:p14="http://schemas.microsoft.com/office/powerpoint/2010/main" val="291895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wages have shot up in the US lately due to housing prices and other inflation; often grad stipends haven’t kept pace. </a:t>
            </a:r>
          </a:p>
        </p:txBody>
      </p:sp>
      <p:sp>
        <p:nvSpPr>
          <p:cNvPr id="4" name="Slide Number Placeholder 3"/>
          <p:cNvSpPr>
            <a:spLocks noGrp="1"/>
          </p:cNvSpPr>
          <p:nvPr>
            <p:ph type="sldNum" sz="quarter" idx="5"/>
          </p:nvPr>
        </p:nvSpPr>
        <p:spPr/>
        <p:txBody>
          <a:bodyPr/>
          <a:lstStyle/>
          <a:p>
            <a:fld id="{DEB712F2-00E8-1D45-8FEF-D84F7E90CFA9}" type="slidenum">
              <a:rPr lang="en-US" smtClean="0"/>
              <a:t>7</a:t>
            </a:fld>
            <a:endParaRPr lang="en-US"/>
          </a:p>
        </p:txBody>
      </p:sp>
    </p:spTree>
    <p:extLst>
      <p:ext uri="{BB962C8B-B14F-4D97-AF65-F5344CB8AC3E}">
        <p14:creationId xmlns:p14="http://schemas.microsoft.com/office/powerpoint/2010/main" val="2894323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712F2-00E8-1D45-8FEF-D84F7E90CFA9}" type="slidenum">
              <a:rPr lang="en-US" smtClean="0"/>
              <a:t>25</a:t>
            </a:fld>
            <a:endParaRPr lang="en-US"/>
          </a:p>
        </p:txBody>
      </p:sp>
    </p:spTree>
    <p:extLst>
      <p:ext uri="{BB962C8B-B14F-4D97-AF65-F5344CB8AC3E}">
        <p14:creationId xmlns:p14="http://schemas.microsoft.com/office/powerpoint/2010/main" val="401745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healthcare is usually separated into medical, vision, and dental. Your program will likely only include Medical, but it may be possible to add on vision and dental. By default, it will only cover the student, but you can often pay to add a married spouse or dependents (typically children)</a:t>
            </a:r>
          </a:p>
        </p:txBody>
      </p:sp>
      <p:sp>
        <p:nvSpPr>
          <p:cNvPr id="4" name="Slide Number Placeholder 3"/>
          <p:cNvSpPr>
            <a:spLocks noGrp="1"/>
          </p:cNvSpPr>
          <p:nvPr>
            <p:ph type="sldNum" sz="quarter" idx="5"/>
          </p:nvPr>
        </p:nvSpPr>
        <p:spPr/>
        <p:txBody>
          <a:bodyPr/>
          <a:lstStyle/>
          <a:p>
            <a:fld id="{DEB712F2-00E8-1D45-8FEF-D84F7E90CFA9}" type="slidenum">
              <a:rPr lang="en-US" smtClean="0"/>
              <a:t>8</a:t>
            </a:fld>
            <a:endParaRPr lang="en-US"/>
          </a:p>
        </p:txBody>
      </p:sp>
    </p:spTree>
    <p:extLst>
      <p:ext uri="{BB962C8B-B14F-4D97-AF65-F5344CB8AC3E}">
        <p14:creationId xmlns:p14="http://schemas.microsoft.com/office/powerpoint/2010/main" val="274395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CBD4-5737-E18A-BEE0-2E820FC08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972E5-8929-1B88-ED94-CC0D3B5FF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EDD81-73EE-79F2-E248-F470CFBDAC64}"/>
              </a:ext>
            </a:extLst>
          </p:cNvPr>
          <p:cNvSpPr>
            <a:spLocks noGrp="1"/>
          </p:cNvSpPr>
          <p:nvPr>
            <p:ph type="body" idx="1"/>
          </p:nvPr>
        </p:nvSpPr>
        <p:spPr/>
        <p:txBody>
          <a:bodyPr/>
          <a:lstStyle/>
          <a:p>
            <a:r>
              <a:rPr lang="en-US" dirty="0"/>
              <a:t>In the US, healthcare is usually separated into medical, vision, and dental. Your program will likely only include Medical, but it may be possible to add on vision and dental. By default, it will only cover the student, but you can often pay to add a married spouse or dependents (typically children)</a:t>
            </a:r>
          </a:p>
        </p:txBody>
      </p:sp>
      <p:sp>
        <p:nvSpPr>
          <p:cNvPr id="4" name="Slide Number Placeholder 3">
            <a:extLst>
              <a:ext uri="{FF2B5EF4-FFF2-40B4-BE49-F238E27FC236}">
                <a16:creationId xmlns:a16="http://schemas.microsoft.com/office/drawing/2014/main" id="{AA6EA185-E809-B014-66DD-D80B34EFFBCA}"/>
              </a:ext>
            </a:extLst>
          </p:cNvPr>
          <p:cNvSpPr>
            <a:spLocks noGrp="1"/>
          </p:cNvSpPr>
          <p:nvPr>
            <p:ph type="sldNum" sz="quarter" idx="5"/>
          </p:nvPr>
        </p:nvSpPr>
        <p:spPr/>
        <p:txBody>
          <a:bodyPr/>
          <a:lstStyle/>
          <a:p>
            <a:fld id="{DEB712F2-00E8-1D45-8FEF-D84F7E90CFA9}" type="slidenum">
              <a:rPr lang="en-US" smtClean="0"/>
              <a:t>9</a:t>
            </a:fld>
            <a:endParaRPr lang="en-US"/>
          </a:p>
        </p:txBody>
      </p:sp>
    </p:spTree>
    <p:extLst>
      <p:ext uri="{BB962C8B-B14F-4D97-AF65-F5344CB8AC3E}">
        <p14:creationId xmlns:p14="http://schemas.microsoft.com/office/powerpoint/2010/main" val="86482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doesn’t mean do not go to grad school if you face mental health challenges; it does mean that everyone going to grad school should consider potential issues and know how to get help for them and others</a:t>
            </a:r>
          </a:p>
        </p:txBody>
      </p:sp>
      <p:sp>
        <p:nvSpPr>
          <p:cNvPr id="4" name="Slide Number Placeholder 3"/>
          <p:cNvSpPr>
            <a:spLocks noGrp="1"/>
          </p:cNvSpPr>
          <p:nvPr>
            <p:ph type="sldNum" sz="quarter" idx="5"/>
          </p:nvPr>
        </p:nvSpPr>
        <p:spPr/>
        <p:txBody>
          <a:bodyPr/>
          <a:lstStyle/>
          <a:p>
            <a:fld id="{DEB712F2-00E8-1D45-8FEF-D84F7E90CFA9}" type="slidenum">
              <a:rPr lang="en-US" smtClean="0"/>
              <a:t>10</a:t>
            </a:fld>
            <a:endParaRPr lang="en-US"/>
          </a:p>
        </p:txBody>
      </p:sp>
    </p:spTree>
    <p:extLst>
      <p:ext uri="{BB962C8B-B14F-4D97-AF65-F5344CB8AC3E}">
        <p14:creationId xmlns:p14="http://schemas.microsoft.com/office/powerpoint/2010/main" val="1903380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look at all articles in your area of interest. See which ones look interesting, look at the authors involved (especially first and last authors)</a:t>
            </a:r>
          </a:p>
        </p:txBody>
      </p:sp>
      <p:sp>
        <p:nvSpPr>
          <p:cNvPr id="4" name="Slide Number Placeholder 3"/>
          <p:cNvSpPr>
            <a:spLocks noGrp="1"/>
          </p:cNvSpPr>
          <p:nvPr>
            <p:ph type="sldNum" sz="quarter" idx="5"/>
          </p:nvPr>
        </p:nvSpPr>
        <p:spPr/>
        <p:txBody>
          <a:bodyPr/>
          <a:lstStyle/>
          <a:p>
            <a:fld id="{DEB712F2-00E8-1D45-8FEF-D84F7E90CFA9}" type="slidenum">
              <a:rPr lang="en-US" smtClean="0"/>
              <a:t>12</a:t>
            </a:fld>
            <a:endParaRPr lang="en-US"/>
          </a:p>
        </p:txBody>
      </p:sp>
    </p:spTree>
    <p:extLst>
      <p:ext uri="{BB962C8B-B14F-4D97-AF65-F5344CB8AC3E}">
        <p14:creationId xmlns:p14="http://schemas.microsoft.com/office/powerpoint/2010/main" val="428330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filter for just review articles. Good way to get overview of field, maybe see what work is cited within. </a:t>
            </a:r>
          </a:p>
        </p:txBody>
      </p:sp>
      <p:sp>
        <p:nvSpPr>
          <p:cNvPr id="4" name="Slide Number Placeholder 3"/>
          <p:cNvSpPr>
            <a:spLocks noGrp="1"/>
          </p:cNvSpPr>
          <p:nvPr>
            <p:ph type="sldNum" sz="quarter" idx="5"/>
          </p:nvPr>
        </p:nvSpPr>
        <p:spPr/>
        <p:txBody>
          <a:bodyPr/>
          <a:lstStyle/>
          <a:p>
            <a:fld id="{DEB712F2-00E8-1D45-8FEF-D84F7E90CFA9}" type="slidenum">
              <a:rPr lang="en-US" smtClean="0"/>
              <a:t>13</a:t>
            </a:fld>
            <a:endParaRPr lang="en-US"/>
          </a:p>
        </p:txBody>
      </p:sp>
    </p:spTree>
    <p:extLst>
      <p:ext uri="{BB962C8B-B14F-4D97-AF65-F5344CB8AC3E}">
        <p14:creationId xmlns:p14="http://schemas.microsoft.com/office/powerpoint/2010/main" val="33504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712F2-00E8-1D45-8FEF-D84F7E90CFA9}" type="slidenum">
              <a:rPr lang="en-US" smtClean="0"/>
              <a:t>18</a:t>
            </a:fld>
            <a:endParaRPr lang="en-US"/>
          </a:p>
        </p:txBody>
      </p:sp>
    </p:spTree>
    <p:extLst>
      <p:ext uri="{BB962C8B-B14F-4D97-AF65-F5344CB8AC3E}">
        <p14:creationId xmlns:p14="http://schemas.microsoft.com/office/powerpoint/2010/main" val="1921204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thing about US is nesting of policies and laws: national, state, county, city, institution</a:t>
            </a:r>
          </a:p>
        </p:txBody>
      </p:sp>
      <p:sp>
        <p:nvSpPr>
          <p:cNvPr id="4" name="Slide Number Placeholder 3"/>
          <p:cNvSpPr>
            <a:spLocks noGrp="1"/>
          </p:cNvSpPr>
          <p:nvPr>
            <p:ph type="sldNum" sz="quarter" idx="5"/>
          </p:nvPr>
        </p:nvSpPr>
        <p:spPr/>
        <p:txBody>
          <a:bodyPr/>
          <a:lstStyle/>
          <a:p>
            <a:fld id="{DEB712F2-00E8-1D45-8FEF-D84F7E90CFA9}" type="slidenum">
              <a:rPr lang="en-US" smtClean="0"/>
              <a:t>22</a:t>
            </a:fld>
            <a:endParaRPr lang="en-US"/>
          </a:p>
        </p:txBody>
      </p:sp>
    </p:spTree>
    <p:extLst>
      <p:ext uri="{BB962C8B-B14F-4D97-AF65-F5344CB8AC3E}">
        <p14:creationId xmlns:p14="http://schemas.microsoft.com/office/powerpoint/2010/main" val="124307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arguing you should care about all, or any, of these, or that there aren’t other axes that matter more to you. Nor are we saying which way you should choose: you might want to be in a place with access to certain kinds of health care, or you might want to be in a place that restricts them, or you might not care. </a:t>
            </a:r>
          </a:p>
        </p:txBody>
      </p:sp>
      <p:sp>
        <p:nvSpPr>
          <p:cNvPr id="4" name="Slide Number Placeholder 3"/>
          <p:cNvSpPr>
            <a:spLocks noGrp="1"/>
          </p:cNvSpPr>
          <p:nvPr>
            <p:ph type="sldNum" sz="quarter" idx="5"/>
          </p:nvPr>
        </p:nvSpPr>
        <p:spPr/>
        <p:txBody>
          <a:bodyPr/>
          <a:lstStyle/>
          <a:p>
            <a:fld id="{DEB712F2-00E8-1D45-8FEF-D84F7E90CFA9}" type="slidenum">
              <a:rPr lang="en-US" smtClean="0"/>
              <a:t>24</a:t>
            </a:fld>
            <a:endParaRPr lang="en-US"/>
          </a:p>
        </p:txBody>
      </p:sp>
    </p:spTree>
    <p:extLst>
      <p:ext uri="{BB962C8B-B14F-4D97-AF65-F5344CB8AC3E}">
        <p14:creationId xmlns:p14="http://schemas.microsoft.com/office/powerpoint/2010/main" val="7225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6588-D64A-40DB-FBD2-34CC28506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F63170-C4EE-7FE9-7A35-3BEC5D825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735D6-BBF4-3661-AC7F-DC07CEBFDE0D}"/>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CB7FCFDB-010C-973B-5673-7DFC0A511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231A6-5081-3751-C889-659568E78E44}"/>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1920316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C391-FEED-A096-B41D-71137E7E6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10DEAB-ADE0-2BF2-021B-FABCA0410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E1004-EA16-DDE0-32D8-2D7E86512A02}"/>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F5A826F2-C1C3-CDE5-8536-976FB8FF9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12152-D243-6B22-4AC9-AC04141911AB}"/>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157835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B5F56-CF53-9536-A2B3-187471CAD8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B7A20-92FD-CF50-8896-65CE7D267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EC656-0F27-FC2A-E54B-B997C4A73B9E}"/>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6A077647-2720-D334-83D1-34DD8BDE8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AB52D-12D3-D8B1-3743-349C4416BF12}"/>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354032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CBB1-F5E2-287D-49BF-A35D03D07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8AD86-A0F5-F525-84B9-9F33F562E1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86F49-562B-6581-C6A1-DA773EAF1DFF}"/>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2D0ADDB9-C276-69F4-7939-0D8EE4832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14BCE-DC73-59C0-D3C3-7221EB33F3B3}"/>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116607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EE6D-913F-2E69-FE62-AC3DF3D04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B489F0-CAC7-9AE4-F364-BDB838C5E4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C1BA9E-7867-E39A-BAFC-02880A1B94C3}"/>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E4C3A0BC-C2FD-522A-9229-3E2FE4D84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41038-6C8D-A3E9-6DE4-61A32BFA7C62}"/>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397955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8A7A-6963-577D-BA75-9EFD3A448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6339C-6C8B-3281-37F5-265B68C97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7580FD-E707-8879-6ECA-A3530162BB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AA8CFF-A41A-6ED5-AF36-BE6F9FE3ECFC}"/>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6" name="Footer Placeholder 5">
            <a:extLst>
              <a:ext uri="{FF2B5EF4-FFF2-40B4-BE49-F238E27FC236}">
                <a16:creationId xmlns:a16="http://schemas.microsoft.com/office/drawing/2014/main" id="{0E2508F6-4375-3DAD-1E14-50ABE60AF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CD673-1CE2-6043-E968-5DD666404F57}"/>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413054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ED59-9385-C5AC-C254-14EC6E2716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A0A743-AEF5-8FB4-C5AD-5DBB13441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2DFAB1-F5EC-3F98-31F9-B3A44AAE48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8D21D-45D2-D4E4-6EC7-79D0E558A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E546FD-8441-88FA-004F-6877E87FC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F3085-4A06-D433-8DC6-08FE3F466C4E}"/>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8" name="Footer Placeholder 7">
            <a:extLst>
              <a:ext uri="{FF2B5EF4-FFF2-40B4-BE49-F238E27FC236}">
                <a16:creationId xmlns:a16="http://schemas.microsoft.com/office/drawing/2014/main" id="{2E06969D-B8F5-D0F9-56C6-CC90A9D53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3BC2D-2635-4463-1648-96B4122231ED}"/>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60227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5B41-AA7E-37A2-AF39-11C3CCEDC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210C4-FDC5-09BC-921C-4476573DD8A1}"/>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4" name="Footer Placeholder 3">
            <a:extLst>
              <a:ext uri="{FF2B5EF4-FFF2-40B4-BE49-F238E27FC236}">
                <a16:creationId xmlns:a16="http://schemas.microsoft.com/office/drawing/2014/main" id="{25A1D5D0-9B1C-1B3B-A7CD-AEFB2DB4F2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5B7697-28F2-A6FD-2E11-176917103266}"/>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231134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DC5BDB-E3DC-62DF-600C-53F7CF28D994}"/>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3" name="Footer Placeholder 2">
            <a:extLst>
              <a:ext uri="{FF2B5EF4-FFF2-40B4-BE49-F238E27FC236}">
                <a16:creationId xmlns:a16="http://schemas.microsoft.com/office/drawing/2014/main" id="{49E102E2-720A-D5D1-CED2-83AC76FB80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A8043E-6ADB-9FA1-CBC6-4848562A432E}"/>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39107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2F17-37C2-C5A8-8901-091ED317D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7E9CE-3A76-BA6B-97A7-CFF96DEC8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BE4DC-5D40-B626-5D83-884FAA7DE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4AC0C-4308-344C-002A-4A381683C3F6}"/>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6" name="Footer Placeholder 5">
            <a:extLst>
              <a:ext uri="{FF2B5EF4-FFF2-40B4-BE49-F238E27FC236}">
                <a16:creationId xmlns:a16="http://schemas.microsoft.com/office/drawing/2014/main" id="{A30C8C34-6D18-1F82-E0B3-42FDAB71E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0E6D1-4DCB-4259-5F6A-E71C58F0F3B2}"/>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58885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AC82-C56E-9AE3-A5F3-C1127D253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B950DA-DC0D-2349-7590-87408E46C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FD3D6-07F3-711E-C63D-8D281C4CB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25232-121A-620B-D7E4-72DC37646808}"/>
              </a:ext>
            </a:extLst>
          </p:cNvPr>
          <p:cNvSpPr>
            <a:spLocks noGrp="1"/>
          </p:cNvSpPr>
          <p:nvPr>
            <p:ph type="dt" sz="half" idx="10"/>
          </p:nvPr>
        </p:nvSpPr>
        <p:spPr/>
        <p:txBody>
          <a:bodyPr/>
          <a:lstStyle/>
          <a:p>
            <a:fld id="{059F7DE5-219E-4846-AC5E-C0F4F3C08C57}" type="datetimeFigureOut">
              <a:rPr lang="en-US" smtClean="0"/>
              <a:t>10/23/24</a:t>
            </a:fld>
            <a:endParaRPr lang="en-US"/>
          </a:p>
        </p:txBody>
      </p:sp>
      <p:sp>
        <p:nvSpPr>
          <p:cNvPr id="6" name="Footer Placeholder 5">
            <a:extLst>
              <a:ext uri="{FF2B5EF4-FFF2-40B4-BE49-F238E27FC236}">
                <a16:creationId xmlns:a16="http://schemas.microsoft.com/office/drawing/2014/main" id="{474BB200-69E6-D0D8-B528-FC0B1D1C5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152E6-4195-52CC-8F88-74973CBA0F5B}"/>
              </a:ext>
            </a:extLst>
          </p:cNvPr>
          <p:cNvSpPr>
            <a:spLocks noGrp="1"/>
          </p:cNvSpPr>
          <p:nvPr>
            <p:ph type="sldNum" sz="quarter" idx="12"/>
          </p:nvPr>
        </p:nvSpPr>
        <p:spPr/>
        <p:txBody>
          <a:bodyPr/>
          <a:lstStyle/>
          <a:p>
            <a:fld id="{F6258F5B-83B9-B541-B94D-0D6A16F4957E}" type="slidenum">
              <a:rPr lang="en-US" smtClean="0"/>
              <a:t>‹#›</a:t>
            </a:fld>
            <a:endParaRPr lang="en-US"/>
          </a:p>
        </p:txBody>
      </p:sp>
    </p:spTree>
    <p:extLst>
      <p:ext uri="{BB962C8B-B14F-4D97-AF65-F5344CB8AC3E}">
        <p14:creationId xmlns:p14="http://schemas.microsoft.com/office/powerpoint/2010/main" val="389325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D6D014-996E-15DA-BE80-5CBC510DE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387450-04B9-7475-6120-AA47D2772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4D395-67B2-129F-B609-CE157411B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9F7DE5-219E-4846-AC5E-C0F4F3C08C57}" type="datetimeFigureOut">
              <a:rPr lang="en-US" smtClean="0"/>
              <a:t>10/23/24</a:t>
            </a:fld>
            <a:endParaRPr lang="en-US"/>
          </a:p>
        </p:txBody>
      </p:sp>
      <p:sp>
        <p:nvSpPr>
          <p:cNvPr id="5" name="Footer Placeholder 4">
            <a:extLst>
              <a:ext uri="{FF2B5EF4-FFF2-40B4-BE49-F238E27FC236}">
                <a16:creationId xmlns:a16="http://schemas.microsoft.com/office/drawing/2014/main" id="{37E91E3B-07CF-FD0F-B1FF-07E9ED74D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888B15-8334-8544-7364-A63A9B4B06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258F5B-83B9-B541-B94D-0D6A16F4957E}" type="slidenum">
              <a:rPr lang="en-US" smtClean="0"/>
              <a:t>‹#›</a:t>
            </a:fld>
            <a:endParaRPr lang="en-US"/>
          </a:p>
        </p:txBody>
      </p:sp>
    </p:spTree>
    <p:extLst>
      <p:ext uri="{BB962C8B-B14F-4D97-AF65-F5344CB8AC3E}">
        <p14:creationId xmlns:p14="http://schemas.microsoft.com/office/powerpoint/2010/main" val="1889877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with trees and mountains in the background&#10;&#10;Description automatically generated">
            <a:extLst>
              <a:ext uri="{FF2B5EF4-FFF2-40B4-BE49-F238E27FC236}">
                <a16:creationId xmlns:a16="http://schemas.microsoft.com/office/drawing/2014/main" id="{4C8C8FEA-9CE1-3FFB-1F84-4604F3F02F27}"/>
              </a:ext>
            </a:extLst>
          </p:cNvPr>
          <p:cNvPicPr>
            <a:picLocks noChangeAspect="1"/>
          </p:cNvPicPr>
          <p:nvPr/>
        </p:nvPicPr>
        <p:blipFill>
          <a:blip r:embed="rId2"/>
          <a:srcRect t="25000"/>
          <a:stretch/>
        </p:blipFill>
        <p:spPr>
          <a:xfrm>
            <a:off x="0" y="0"/>
            <a:ext cx="12192000" cy="6858000"/>
          </a:xfrm>
          <a:prstGeom prst="rect">
            <a:avLst/>
          </a:prstGeom>
        </p:spPr>
      </p:pic>
      <p:sp>
        <p:nvSpPr>
          <p:cNvPr id="5" name="Title 4">
            <a:extLst>
              <a:ext uri="{FF2B5EF4-FFF2-40B4-BE49-F238E27FC236}">
                <a16:creationId xmlns:a16="http://schemas.microsoft.com/office/drawing/2014/main" id="{1AD750C3-5773-07F9-69B5-0797ABD5E218}"/>
              </a:ext>
            </a:extLst>
          </p:cNvPr>
          <p:cNvSpPr>
            <a:spLocks noGrp="1"/>
          </p:cNvSpPr>
          <p:nvPr>
            <p:ph type="ctrTitle"/>
          </p:nvPr>
        </p:nvSpPr>
        <p:spPr>
          <a:xfrm>
            <a:off x="1524000" y="342004"/>
            <a:ext cx="9144000" cy="1655762"/>
          </a:xfrm>
          <a:solidFill>
            <a:schemeClr val="bg1">
              <a:alpha val="79819"/>
            </a:schemeClr>
          </a:solidFill>
        </p:spPr>
        <p:txBody>
          <a:bodyPr anchor="ctr">
            <a:normAutofit fontScale="90000"/>
          </a:bodyPr>
          <a:lstStyle/>
          <a:p>
            <a:r>
              <a:rPr lang="en-US" dirty="0"/>
              <a:t>Applying to graduate school in Ecology &amp; Evolutionary Biology</a:t>
            </a:r>
          </a:p>
        </p:txBody>
      </p:sp>
      <p:sp>
        <p:nvSpPr>
          <p:cNvPr id="6" name="Subtitle 5">
            <a:extLst>
              <a:ext uri="{FF2B5EF4-FFF2-40B4-BE49-F238E27FC236}">
                <a16:creationId xmlns:a16="http://schemas.microsoft.com/office/drawing/2014/main" id="{5D123931-CDB1-11FD-53CD-B7BB7641C53D}"/>
              </a:ext>
            </a:extLst>
          </p:cNvPr>
          <p:cNvSpPr>
            <a:spLocks noGrp="1"/>
          </p:cNvSpPr>
          <p:nvPr>
            <p:ph type="subTitle" idx="1"/>
          </p:nvPr>
        </p:nvSpPr>
        <p:spPr>
          <a:xfrm>
            <a:off x="3114261" y="2601119"/>
            <a:ext cx="5963478" cy="1655762"/>
          </a:xfrm>
          <a:solidFill>
            <a:schemeClr val="bg1">
              <a:alpha val="79819"/>
            </a:schemeClr>
          </a:solidFill>
        </p:spPr>
        <p:txBody>
          <a:bodyPr anchor="ctr"/>
          <a:lstStyle/>
          <a:p>
            <a:r>
              <a:rPr lang="en-US" dirty="0"/>
              <a:t>Brian O’Meara &amp; </a:t>
            </a:r>
            <a:r>
              <a:rPr lang="en-US" dirty="0" err="1"/>
              <a:t>Xingli</a:t>
            </a:r>
            <a:r>
              <a:rPr lang="en-US" dirty="0"/>
              <a:t> </a:t>
            </a:r>
            <a:r>
              <a:rPr lang="en-US" dirty="0" err="1"/>
              <a:t>Giam</a:t>
            </a:r>
            <a:endParaRPr lang="en-US" dirty="0"/>
          </a:p>
          <a:p>
            <a:r>
              <a:rPr lang="en-US" dirty="0"/>
              <a:t>Dept. of Ecology &amp; Evolutionary Biology</a:t>
            </a:r>
          </a:p>
          <a:p>
            <a:r>
              <a:rPr lang="en-US" dirty="0"/>
              <a:t>U. of Tennessee, Knoxville</a:t>
            </a:r>
          </a:p>
        </p:txBody>
      </p:sp>
    </p:spTree>
    <p:extLst>
      <p:ext uri="{BB962C8B-B14F-4D97-AF65-F5344CB8AC3E}">
        <p14:creationId xmlns:p14="http://schemas.microsoft.com/office/powerpoint/2010/main" val="92570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3AB0-1C40-898D-A1F8-B7CF9C596F9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D9BFD38-666F-342C-8AA9-1D3CE5DF3C2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Mental health</a:t>
            </a:r>
          </a:p>
        </p:txBody>
      </p:sp>
      <p:pic>
        <p:nvPicPr>
          <p:cNvPr id="6" name="Picture 5" descr="A graph of a patient&#10;&#10;Description automatically generated with medium confidence">
            <a:extLst>
              <a:ext uri="{FF2B5EF4-FFF2-40B4-BE49-F238E27FC236}">
                <a16:creationId xmlns:a16="http://schemas.microsoft.com/office/drawing/2014/main" id="{38278547-A23F-F756-371C-C53BCF5CDC2A}"/>
              </a:ext>
            </a:extLst>
          </p:cNvPr>
          <p:cNvPicPr>
            <a:picLocks noChangeAspect="1"/>
          </p:cNvPicPr>
          <p:nvPr/>
        </p:nvPicPr>
        <p:blipFill>
          <a:blip r:embed="rId3"/>
          <a:stretch>
            <a:fillRect/>
          </a:stretch>
        </p:blipFill>
        <p:spPr>
          <a:xfrm>
            <a:off x="7399027" y="365125"/>
            <a:ext cx="4454170" cy="5665304"/>
          </a:xfrm>
          <a:prstGeom prst="rect">
            <a:avLst/>
          </a:prstGeom>
        </p:spPr>
      </p:pic>
      <p:sp>
        <p:nvSpPr>
          <p:cNvPr id="7" name="TextBox 6">
            <a:extLst>
              <a:ext uri="{FF2B5EF4-FFF2-40B4-BE49-F238E27FC236}">
                <a16:creationId xmlns:a16="http://schemas.microsoft.com/office/drawing/2014/main" id="{038789E7-115B-B778-FD60-F38B1DA3815E}"/>
              </a:ext>
            </a:extLst>
          </p:cNvPr>
          <p:cNvSpPr txBox="1"/>
          <p:nvPr/>
        </p:nvSpPr>
        <p:spPr>
          <a:xfrm>
            <a:off x="7399027" y="6069495"/>
            <a:ext cx="4454170" cy="369332"/>
          </a:xfrm>
          <a:prstGeom prst="rect">
            <a:avLst/>
          </a:prstGeom>
          <a:noFill/>
        </p:spPr>
        <p:txBody>
          <a:bodyPr wrap="square" rtlCol="0">
            <a:spAutoFit/>
          </a:bodyPr>
          <a:lstStyle/>
          <a:p>
            <a:r>
              <a:rPr lang="en-US" dirty="0"/>
              <a:t>Schwaller, 2024, describing </a:t>
            </a:r>
            <a:r>
              <a:rPr lang="en-US" dirty="0" err="1"/>
              <a:t>Bergvall</a:t>
            </a:r>
            <a:r>
              <a:rPr lang="en-US" dirty="0"/>
              <a:t> et al. 2024</a:t>
            </a:r>
          </a:p>
        </p:txBody>
      </p:sp>
      <p:sp>
        <p:nvSpPr>
          <p:cNvPr id="8" name="TextBox 7">
            <a:extLst>
              <a:ext uri="{FF2B5EF4-FFF2-40B4-BE49-F238E27FC236}">
                <a16:creationId xmlns:a16="http://schemas.microsoft.com/office/drawing/2014/main" id="{3AFB25B0-8BD9-432D-44A9-72F908605D20}"/>
              </a:ext>
            </a:extLst>
          </p:cNvPr>
          <p:cNvSpPr txBox="1"/>
          <p:nvPr/>
        </p:nvSpPr>
        <p:spPr>
          <a:xfrm>
            <a:off x="530088" y="1674674"/>
            <a:ext cx="6069496"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Depression in US: 8.3%</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Depression in UC Berkeley STEM grad students: 42-48% </a:t>
            </a:r>
          </a:p>
        </p:txBody>
      </p:sp>
    </p:spTree>
    <p:extLst>
      <p:ext uri="{BB962C8B-B14F-4D97-AF65-F5344CB8AC3E}">
        <p14:creationId xmlns:p14="http://schemas.microsoft.com/office/powerpoint/2010/main" val="427033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certificate&#10;&#10;Description automatically generated">
            <a:extLst>
              <a:ext uri="{FF2B5EF4-FFF2-40B4-BE49-F238E27FC236}">
                <a16:creationId xmlns:a16="http://schemas.microsoft.com/office/drawing/2014/main" id="{6CD00A4B-82CF-B65B-F546-D19A6B42C816}"/>
              </a:ext>
            </a:extLst>
          </p:cNvPr>
          <p:cNvPicPr>
            <a:picLocks noChangeAspect="1"/>
          </p:cNvPicPr>
          <p:nvPr/>
        </p:nvPicPr>
        <p:blipFill>
          <a:blip r:embed="rId2"/>
          <a:srcRect r="-1" b="7275"/>
          <a:stretch/>
        </p:blipFill>
        <p:spPr>
          <a:xfrm>
            <a:off x="6257279" y="1244600"/>
            <a:ext cx="5687498" cy="3520194"/>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6" name="TextBox 5">
            <a:extLst>
              <a:ext uri="{FF2B5EF4-FFF2-40B4-BE49-F238E27FC236}">
                <a16:creationId xmlns:a16="http://schemas.microsoft.com/office/drawing/2014/main" id="{2C5D6364-10C7-CAE7-C8D3-CC66A89DD2EE}"/>
              </a:ext>
            </a:extLst>
          </p:cNvPr>
          <p:cNvSpPr txBox="1"/>
          <p:nvPr/>
        </p:nvSpPr>
        <p:spPr>
          <a:xfrm>
            <a:off x="431800" y="116930"/>
            <a:ext cx="4953000" cy="769441"/>
          </a:xfrm>
          <a:prstGeom prst="rect">
            <a:avLst/>
          </a:prstGeom>
          <a:noFill/>
        </p:spPr>
        <p:txBody>
          <a:bodyPr wrap="square" rtlCol="0">
            <a:spAutoFit/>
          </a:bodyPr>
          <a:lstStyle/>
          <a:p>
            <a:r>
              <a:rPr lang="en-US" sz="4400" dirty="0"/>
              <a:t>Mentorship</a:t>
            </a:r>
          </a:p>
        </p:txBody>
      </p:sp>
      <p:sp>
        <p:nvSpPr>
          <p:cNvPr id="7" name="TextBox 6">
            <a:extLst>
              <a:ext uri="{FF2B5EF4-FFF2-40B4-BE49-F238E27FC236}">
                <a16:creationId xmlns:a16="http://schemas.microsoft.com/office/drawing/2014/main" id="{C397DBCC-C113-EF96-2054-E4945C66EE32}"/>
              </a:ext>
            </a:extLst>
          </p:cNvPr>
          <p:cNvSpPr txBox="1"/>
          <p:nvPr/>
        </p:nvSpPr>
        <p:spPr>
          <a:xfrm>
            <a:off x="7928188" y="4779788"/>
            <a:ext cx="3608324" cy="276999"/>
          </a:xfrm>
          <a:prstGeom prst="rect">
            <a:avLst/>
          </a:prstGeom>
          <a:noFill/>
        </p:spPr>
        <p:txBody>
          <a:bodyPr wrap="square" rtlCol="0">
            <a:spAutoFit/>
          </a:bodyPr>
          <a:lstStyle/>
          <a:p>
            <a:pPr algn="ctr"/>
            <a:r>
              <a:rPr lang="en-US" sz="1200" dirty="0"/>
              <a:t>Photo of UN-NYG mentoring, IAEA </a:t>
            </a:r>
            <a:r>
              <a:rPr lang="en-US" sz="1200" dirty="0" err="1"/>
              <a:t>Imagebank</a:t>
            </a:r>
            <a:endParaRPr lang="en-US" sz="1200" dirty="0"/>
          </a:p>
        </p:txBody>
      </p:sp>
      <p:sp>
        <p:nvSpPr>
          <p:cNvPr id="8" name="TextBox 7">
            <a:extLst>
              <a:ext uri="{FF2B5EF4-FFF2-40B4-BE49-F238E27FC236}">
                <a16:creationId xmlns:a16="http://schemas.microsoft.com/office/drawing/2014/main" id="{1E70AA77-6A44-6205-D474-202F76909E97}"/>
              </a:ext>
            </a:extLst>
          </p:cNvPr>
          <p:cNvSpPr txBox="1"/>
          <p:nvPr/>
        </p:nvSpPr>
        <p:spPr>
          <a:xfrm>
            <a:off x="838200" y="1511300"/>
            <a:ext cx="48006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“Who was your advisor?” not “Where did you go to school?” Someone who will guide your career for 2-6+ years</a:t>
            </a:r>
          </a:p>
          <a:p>
            <a:pPr marL="285750" indent="-285750">
              <a:buFont typeface="Arial" panose="020B0604020202020204" pitchFamily="34" charset="0"/>
              <a:buChar char="•"/>
            </a:pPr>
            <a:r>
              <a:rPr lang="en-US" sz="2400" dirty="0"/>
              <a:t>Their personality, advising style, resources, and lab culture, will be very important</a:t>
            </a:r>
          </a:p>
          <a:p>
            <a:pPr marL="285750" indent="-285750">
              <a:buFont typeface="Arial" panose="020B0604020202020204" pitchFamily="34" charset="0"/>
              <a:buChar char="•"/>
            </a:pPr>
            <a:r>
              <a:rPr lang="en-US" sz="2400" b="1" dirty="0"/>
              <a:t>Identify potential advisor(s) first</a:t>
            </a:r>
            <a:r>
              <a:rPr lang="en-US" sz="2400" dirty="0"/>
              <a:t>, then look at the department, school, and location</a:t>
            </a:r>
            <a:endParaRPr lang="en-US" sz="2400" b="1" dirty="0"/>
          </a:p>
        </p:txBody>
      </p:sp>
    </p:spTree>
    <p:extLst>
      <p:ext uri="{BB962C8B-B14F-4D97-AF65-F5344CB8AC3E}">
        <p14:creationId xmlns:p14="http://schemas.microsoft.com/office/powerpoint/2010/main" val="344557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251EFEC-9B66-270D-ADF3-B6B23CC75BA0}"/>
              </a:ext>
            </a:extLst>
          </p:cNvPr>
          <p:cNvPicPr>
            <a:picLocks noChangeAspect="1"/>
          </p:cNvPicPr>
          <p:nvPr/>
        </p:nvPicPr>
        <p:blipFill>
          <a:blip r:embed="rId3"/>
          <a:stretch>
            <a:fillRect/>
          </a:stretch>
        </p:blipFill>
        <p:spPr>
          <a:xfrm>
            <a:off x="174451" y="0"/>
            <a:ext cx="5137498" cy="685800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173F380-2C10-B167-7A94-F5281CAB7E74}"/>
              </a:ext>
            </a:extLst>
          </p:cNvPr>
          <p:cNvPicPr>
            <a:picLocks noChangeAspect="1"/>
          </p:cNvPicPr>
          <p:nvPr/>
        </p:nvPicPr>
        <p:blipFill>
          <a:blip r:embed="rId4"/>
          <a:stretch>
            <a:fillRect/>
          </a:stretch>
        </p:blipFill>
        <p:spPr>
          <a:xfrm>
            <a:off x="5527282" y="698501"/>
            <a:ext cx="6664718" cy="4991100"/>
          </a:xfrm>
          <a:prstGeom prst="rect">
            <a:avLst/>
          </a:prstGeom>
        </p:spPr>
      </p:pic>
    </p:spTree>
    <p:extLst>
      <p:ext uri="{BB962C8B-B14F-4D97-AF65-F5344CB8AC3E}">
        <p14:creationId xmlns:p14="http://schemas.microsoft.com/office/powerpoint/2010/main" val="5874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earch engine&#10;&#10;Description automatically generated">
            <a:extLst>
              <a:ext uri="{FF2B5EF4-FFF2-40B4-BE49-F238E27FC236}">
                <a16:creationId xmlns:a16="http://schemas.microsoft.com/office/drawing/2014/main" id="{BE30AEB1-4602-F7F1-0308-62F5170718D8}"/>
              </a:ext>
            </a:extLst>
          </p:cNvPr>
          <p:cNvPicPr>
            <a:picLocks noChangeAspect="1"/>
          </p:cNvPicPr>
          <p:nvPr/>
        </p:nvPicPr>
        <p:blipFill>
          <a:blip r:embed="rId3"/>
          <a:stretch>
            <a:fillRect/>
          </a:stretch>
        </p:blipFill>
        <p:spPr>
          <a:xfrm>
            <a:off x="2165195" y="0"/>
            <a:ext cx="7772400" cy="6780178"/>
          </a:xfrm>
          <a:prstGeom prst="rect">
            <a:avLst/>
          </a:prstGeom>
        </p:spPr>
      </p:pic>
    </p:spTree>
    <p:extLst>
      <p:ext uri="{BB962C8B-B14F-4D97-AF65-F5344CB8AC3E}">
        <p14:creationId xmlns:p14="http://schemas.microsoft.com/office/powerpoint/2010/main" val="121628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38C85EF6-81CB-E032-D4D3-EB697648A9AA}"/>
              </a:ext>
            </a:extLst>
          </p:cNvPr>
          <p:cNvPicPr>
            <a:picLocks noChangeAspect="1"/>
          </p:cNvPicPr>
          <p:nvPr/>
        </p:nvPicPr>
        <p:blipFill>
          <a:blip r:embed="rId2"/>
          <a:stretch>
            <a:fillRect/>
          </a:stretch>
        </p:blipFill>
        <p:spPr>
          <a:xfrm>
            <a:off x="3664296" y="0"/>
            <a:ext cx="4863408" cy="6858000"/>
          </a:xfrm>
          <a:prstGeom prst="rect">
            <a:avLst/>
          </a:prstGeom>
        </p:spPr>
      </p:pic>
      <p:sp>
        <p:nvSpPr>
          <p:cNvPr id="18" name="TextBox 17">
            <a:extLst>
              <a:ext uri="{FF2B5EF4-FFF2-40B4-BE49-F238E27FC236}">
                <a16:creationId xmlns:a16="http://schemas.microsoft.com/office/drawing/2014/main" id="{B7EA9B68-22D4-A4BC-DAE0-A25B386077FA}"/>
              </a:ext>
            </a:extLst>
          </p:cNvPr>
          <p:cNvSpPr txBox="1"/>
          <p:nvPr/>
        </p:nvSpPr>
        <p:spPr>
          <a:xfrm>
            <a:off x="9486900" y="6444277"/>
            <a:ext cx="2540000" cy="307777"/>
          </a:xfrm>
          <a:prstGeom prst="rect">
            <a:avLst/>
          </a:prstGeom>
          <a:noFill/>
        </p:spPr>
        <p:txBody>
          <a:bodyPr wrap="square" rtlCol="0">
            <a:spAutoFit/>
          </a:bodyPr>
          <a:lstStyle/>
          <a:p>
            <a:pPr algn="r"/>
            <a:r>
              <a:rPr lang="en-US" sz="1400" dirty="0"/>
              <a:t>Used with permission</a:t>
            </a:r>
          </a:p>
        </p:txBody>
      </p:sp>
    </p:spTree>
    <p:extLst>
      <p:ext uri="{BB962C8B-B14F-4D97-AF65-F5344CB8AC3E}">
        <p14:creationId xmlns:p14="http://schemas.microsoft.com/office/powerpoint/2010/main" val="2264376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9612-4832-1C40-E488-78A49BC5147A}"/>
            </a:ext>
          </a:extLst>
        </p:cNvPr>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8D026CDA-4E79-9273-C374-EB6763DC5F57}"/>
              </a:ext>
            </a:extLst>
          </p:cNvPr>
          <p:cNvPicPr>
            <a:picLocks noChangeAspect="1"/>
          </p:cNvPicPr>
          <p:nvPr/>
        </p:nvPicPr>
        <p:blipFill>
          <a:blip r:embed="rId2"/>
          <a:stretch>
            <a:fillRect/>
          </a:stretch>
        </p:blipFill>
        <p:spPr>
          <a:xfrm>
            <a:off x="3664296" y="0"/>
            <a:ext cx="4863408" cy="6858000"/>
          </a:xfrm>
          <a:prstGeom prst="rect">
            <a:avLst/>
          </a:prstGeom>
        </p:spPr>
      </p:pic>
      <p:sp>
        <p:nvSpPr>
          <p:cNvPr id="6" name="TextBox 5">
            <a:extLst>
              <a:ext uri="{FF2B5EF4-FFF2-40B4-BE49-F238E27FC236}">
                <a16:creationId xmlns:a16="http://schemas.microsoft.com/office/drawing/2014/main" id="{C1004CF4-AAB2-97B4-24FD-1D40995E1238}"/>
              </a:ext>
            </a:extLst>
          </p:cNvPr>
          <p:cNvSpPr txBox="1"/>
          <p:nvPr/>
        </p:nvSpPr>
        <p:spPr>
          <a:xfrm>
            <a:off x="2057400" y="1752600"/>
            <a:ext cx="2146300" cy="369332"/>
          </a:xfrm>
          <a:prstGeom prst="rect">
            <a:avLst/>
          </a:prstGeom>
          <a:solidFill>
            <a:schemeClr val="bg1"/>
          </a:solidFill>
        </p:spPr>
        <p:txBody>
          <a:bodyPr wrap="square" rtlCol="0">
            <a:spAutoFit/>
          </a:bodyPr>
          <a:lstStyle/>
          <a:p>
            <a:pPr algn="r"/>
            <a:r>
              <a:rPr lang="en-US" dirty="0">
                <a:solidFill>
                  <a:srgbClr val="FF0000"/>
                </a:solidFill>
              </a:rPr>
              <a:t>She wants students {</a:t>
            </a:r>
          </a:p>
        </p:txBody>
      </p:sp>
      <p:sp>
        <p:nvSpPr>
          <p:cNvPr id="2" name="TextBox 1">
            <a:extLst>
              <a:ext uri="{FF2B5EF4-FFF2-40B4-BE49-F238E27FC236}">
                <a16:creationId xmlns:a16="http://schemas.microsoft.com/office/drawing/2014/main" id="{D90A8306-7471-CE0C-7ECC-463F2C4EC0FA}"/>
              </a:ext>
            </a:extLst>
          </p:cNvPr>
          <p:cNvSpPr txBox="1"/>
          <p:nvPr/>
        </p:nvSpPr>
        <p:spPr>
          <a:xfrm>
            <a:off x="9486900" y="6444277"/>
            <a:ext cx="2540000" cy="307777"/>
          </a:xfrm>
          <a:prstGeom prst="rect">
            <a:avLst/>
          </a:prstGeom>
          <a:noFill/>
        </p:spPr>
        <p:txBody>
          <a:bodyPr wrap="square" rtlCol="0">
            <a:spAutoFit/>
          </a:bodyPr>
          <a:lstStyle/>
          <a:p>
            <a:pPr algn="r"/>
            <a:r>
              <a:rPr lang="en-US" sz="1400" dirty="0"/>
              <a:t>Used with permission</a:t>
            </a:r>
          </a:p>
        </p:txBody>
      </p:sp>
    </p:spTree>
    <p:extLst>
      <p:ext uri="{BB962C8B-B14F-4D97-AF65-F5344CB8AC3E}">
        <p14:creationId xmlns:p14="http://schemas.microsoft.com/office/powerpoint/2010/main" val="397969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199-17E0-A1B2-00F3-8772EE5256DE}"/>
            </a:ext>
          </a:extLst>
        </p:cNvPr>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59CF6AF7-EE60-E452-4FC5-9E93DD61F971}"/>
              </a:ext>
            </a:extLst>
          </p:cNvPr>
          <p:cNvPicPr>
            <a:picLocks noChangeAspect="1"/>
          </p:cNvPicPr>
          <p:nvPr/>
        </p:nvPicPr>
        <p:blipFill>
          <a:blip r:embed="rId2"/>
          <a:stretch>
            <a:fillRect/>
          </a:stretch>
        </p:blipFill>
        <p:spPr>
          <a:xfrm>
            <a:off x="3664296" y="0"/>
            <a:ext cx="4863408" cy="6858000"/>
          </a:xfrm>
          <a:prstGeom prst="rect">
            <a:avLst/>
          </a:prstGeom>
        </p:spPr>
      </p:pic>
      <p:sp>
        <p:nvSpPr>
          <p:cNvPr id="6" name="TextBox 5">
            <a:extLst>
              <a:ext uri="{FF2B5EF4-FFF2-40B4-BE49-F238E27FC236}">
                <a16:creationId xmlns:a16="http://schemas.microsoft.com/office/drawing/2014/main" id="{658F73C5-3C41-71D6-8E04-F14A342BC03B}"/>
              </a:ext>
            </a:extLst>
          </p:cNvPr>
          <p:cNvSpPr txBox="1"/>
          <p:nvPr/>
        </p:nvSpPr>
        <p:spPr>
          <a:xfrm>
            <a:off x="2057400" y="1752600"/>
            <a:ext cx="2146300" cy="369332"/>
          </a:xfrm>
          <a:prstGeom prst="rect">
            <a:avLst/>
          </a:prstGeom>
          <a:solidFill>
            <a:schemeClr val="bg1"/>
          </a:solidFill>
        </p:spPr>
        <p:txBody>
          <a:bodyPr wrap="square" rtlCol="0">
            <a:spAutoFit/>
          </a:bodyPr>
          <a:lstStyle/>
          <a:p>
            <a:pPr algn="r"/>
            <a:r>
              <a:rPr lang="en-US" dirty="0">
                <a:solidFill>
                  <a:srgbClr val="FF0000"/>
                </a:solidFill>
              </a:rPr>
              <a:t>She wants students {</a:t>
            </a:r>
          </a:p>
        </p:txBody>
      </p:sp>
      <p:pic>
        <p:nvPicPr>
          <p:cNvPr id="8" name="Picture 7">
            <a:extLst>
              <a:ext uri="{FF2B5EF4-FFF2-40B4-BE49-F238E27FC236}">
                <a16:creationId xmlns:a16="http://schemas.microsoft.com/office/drawing/2014/main" id="{F16351B9-7640-3D6C-A787-00D4549774C8}"/>
              </a:ext>
            </a:extLst>
          </p:cNvPr>
          <p:cNvPicPr>
            <a:picLocks noChangeAspect="1"/>
          </p:cNvPicPr>
          <p:nvPr/>
        </p:nvPicPr>
        <p:blipFill>
          <a:blip r:embed="rId3"/>
          <a:srcRect l="28781" r="32832"/>
          <a:stretch/>
        </p:blipFill>
        <p:spPr>
          <a:xfrm>
            <a:off x="165100" y="1937266"/>
            <a:ext cx="1717628" cy="4660900"/>
          </a:xfrm>
          <a:prstGeom prst="rect">
            <a:avLst/>
          </a:prstGeom>
        </p:spPr>
      </p:pic>
      <p:sp>
        <p:nvSpPr>
          <p:cNvPr id="9" name="Oval 8">
            <a:extLst>
              <a:ext uri="{FF2B5EF4-FFF2-40B4-BE49-F238E27FC236}">
                <a16:creationId xmlns:a16="http://schemas.microsoft.com/office/drawing/2014/main" id="{3771FE72-3CFA-2692-9F93-3660E93A839F}"/>
              </a:ext>
            </a:extLst>
          </p:cNvPr>
          <p:cNvSpPr/>
          <p:nvPr/>
        </p:nvSpPr>
        <p:spPr>
          <a:xfrm>
            <a:off x="4318000" y="-38100"/>
            <a:ext cx="399934" cy="2286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4C535EF9-137B-A96A-B3F3-C402EFA37D25}"/>
              </a:ext>
            </a:extLst>
          </p:cNvPr>
          <p:cNvSpPr/>
          <p:nvPr/>
        </p:nvSpPr>
        <p:spPr>
          <a:xfrm flipH="1">
            <a:off x="1041400" y="38100"/>
            <a:ext cx="6642100" cy="3390900"/>
          </a:xfrm>
          <a:prstGeom prst="arc">
            <a:avLst>
              <a:gd name="adj1" fmla="val 16200000"/>
              <a:gd name="adj2" fmla="val 71362"/>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328B436-FDB6-3E78-BE53-50C9A8719E88}"/>
              </a:ext>
            </a:extLst>
          </p:cNvPr>
          <p:cNvSpPr txBox="1"/>
          <p:nvPr/>
        </p:nvSpPr>
        <p:spPr>
          <a:xfrm>
            <a:off x="0" y="787400"/>
            <a:ext cx="1447800" cy="646331"/>
          </a:xfrm>
          <a:prstGeom prst="rect">
            <a:avLst/>
          </a:prstGeom>
          <a:noFill/>
        </p:spPr>
        <p:txBody>
          <a:bodyPr wrap="square" rtlCol="0">
            <a:spAutoFit/>
          </a:bodyPr>
          <a:lstStyle/>
          <a:p>
            <a:r>
              <a:rPr lang="en-US" dirty="0"/>
              <a:t>Info on who is in the lab</a:t>
            </a:r>
          </a:p>
        </p:txBody>
      </p:sp>
      <p:sp>
        <p:nvSpPr>
          <p:cNvPr id="12" name="TextBox 11">
            <a:extLst>
              <a:ext uri="{FF2B5EF4-FFF2-40B4-BE49-F238E27FC236}">
                <a16:creationId xmlns:a16="http://schemas.microsoft.com/office/drawing/2014/main" id="{0889537A-80FF-06A1-2452-1BAC82AE70F5}"/>
              </a:ext>
            </a:extLst>
          </p:cNvPr>
          <p:cNvSpPr txBox="1"/>
          <p:nvPr/>
        </p:nvSpPr>
        <p:spPr>
          <a:xfrm>
            <a:off x="9486900" y="6444277"/>
            <a:ext cx="2540000" cy="307777"/>
          </a:xfrm>
          <a:prstGeom prst="rect">
            <a:avLst/>
          </a:prstGeom>
          <a:noFill/>
        </p:spPr>
        <p:txBody>
          <a:bodyPr wrap="square" rtlCol="0">
            <a:spAutoFit/>
          </a:bodyPr>
          <a:lstStyle/>
          <a:p>
            <a:pPr algn="r"/>
            <a:r>
              <a:rPr lang="en-US" sz="1400" dirty="0"/>
              <a:t>Used with permission</a:t>
            </a:r>
          </a:p>
        </p:txBody>
      </p:sp>
    </p:spTree>
    <p:extLst>
      <p:ext uri="{BB962C8B-B14F-4D97-AF65-F5344CB8AC3E}">
        <p14:creationId xmlns:p14="http://schemas.microsoft.com/office/powerpoint/2010/main" val="186180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226A8-91D8-9FA6-A0C2-0D717168A2D2}"/>
            </a:ext>
          </a:extLst>
        </p:cNvPr>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AD7A2405-D962-6968-BF37-11E9F1872C36}"/>
              </a:ext>
            </a:extLst>
          </p:cNvPr>
          <p:cNvPicPr>
            <a:picLocks noChangeAspect="1"/>
          </p:cNvPicPr>
          <p:nvPr/>
        </p:nvPicPr>
        <p:blipFill>
          <a:blip r:embed="rId2"/>
          <a:stretch>
            <a:fillRect/>
          </a:stretch>
        </p:blipFill>
        <p:spPr>
          <a:xfrm>
            <a:off x="3664296" y="0"/>
            <a:ext cx="4863408" cy="6858000"/>
          </a:xfrm>
          <a:prstGeom prst="rect">
            <a:avLst/>
          </a:prstGeom>
        </p:spPr>
      </p:pic>
      <p:sp>
        <p:nvSpPr>
          <p:cNvPr id="6" name="TextBox 5">
            <a:extLst>
              <a:ext uri="{FF2B5EF4-FFF2-40B4-BE49-F238E27FC236}">
                <a16:creationId xmlns:a16="http://schemas.microsoft.com/office/drawing/2014/main" id="{6C2A8C3D-31E4-9F6E-FE6E-4F08EFD75E2A}"/>
              </a:ext>
            </a:extLst>
          </p:cNvPr>
          <p:cNvSpPr txBox="1"/>
          <p:nvPr/>
        </p:nvSpPr>
        <p:spPr>
          <a:xfrm>
            <a:off x="2057400" y="1752600"/>
            <a:ext cx="2146300" cy="369332"/>
          </a:xfrm>
          <a:prstGeom prst="rect">
            <a:avLst/>
          </a:prstGeom>
          <a:solidFill>
            <a:schemeClr val="bg1"/>
          </a:solidFill>
        </p:spPr>
        <p:txBody>
          <a:bodyPr wrap="square" rtlCol="0">
            <a:spAutoFit/>
          </a:bodyPr>
          <a:lstStyle/>
          <a:p>
            <a:pPr algn="r"/>
            <a:r>
              <a:rPr lang="en-US" dirty="0">
                <a:solidFill>
                  <a:srgbClr val="FF0000"/>
                </a:solidFill>
              </a:rPr>
              <a:t>She wants students {</a:t>
            </a:r>
          </a:p>
        </p:txBody>
      </p:sp>
      <p:pic>
        <p:nvPicPr>
          <p:cNvPr id="8" name="Picture 7">
            <a:extLst>
              <a:ext uri="{FF2B5EF4-FFF2-40B4-BE49-F238E27FC236}">
                <a16:creationId xmlns:a16="http://schemas.microsoft.com/office/drawing/2014/main" id="{E59F537B-966C-71AF-506A-110ADB6BC9E9}"/>
              </a:ext>
            </a:extLst>
          </p:cNvPr>
          <p:cNvPicPr>
            <a:picLocks noChangeAspect="1"/>
          </p:cNvPicPr>
          <p:nvPr/>
        </p:nvPicPr>
        <p:blipFill>
          <a:blip r:embed="rId3"/>
          <a:srcRect l="28781" r="32832"/>
          <a:stretch/>
        </p:blipFill>
        <p:spPr>
          <a:xfrm>
            <a:off x="165100" y="1937266"/>
            <a:ext cx="1717628" cy="4660900"/>
          </a:xfrm>
          <a:prstGeom prst="rect">
            <a:avLst/>
          </a:prstGeom>
        </p:spPr>
      </p:pic>
      <p:sp>
        <p:nvSpPr>
          <p:cNvPr id="9" name="Oval 8">
            <a:extLst>
              <a:ext uri="{FF2B5EF4-FFF2-40B4-BE49-F238E27FC236}">
                <a16:creationId xmlns:a16="http://schemas.microsoft.com/office/drawing/2014/main" id="{1BBAAD5E-98C0-FC15-0D0F-EA8CDAA458A0}"/>
              </a:ext>
            </a:extLst>
          </p:cNvPr>
          <p:cNvSpPr/>
          <p:nvPr/>
        </p:nvSpPr>
        <p:spPr>
          <a:xfrm>
            <a:off x="4318000" y="-38100"/>
            <a:ext cx="399934" cy="2286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3AA3B4E6-FEE7-0918-A6D7-D470D0592377}"/>
              </a:ext>
            </a:extLst>
          </p:cNvPr>
          <p:cNvSpPr/>
          <p:nvPr/>
        </p:nvSpPr>
        <p:spPr>
          <a:xfrm flipH="1">
            <a:off x="1041400" y="38100"/>
            <a:ext cx="6642100" cy="3390900"/>
          </a:xfrm>
          <a:prstGeom prst="arc">
            <a:avLst>
              <a:gd name="adj1" fmla="val 16200000"/>
              <a:gd name="adj2" fmla="val 71362"/>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5D3A7CB-A3B4-4427-8BA8-6CCBA56C6970}"/>
              </a:ext>
            </a:extLst>
          </p:cNvPr>
          <p:cNvSpPr txBox="1"/>
          <p:nvPr/>
        </p:nvSpPr>
        <p:spPr>
          <a:xfrm>
            <a:off x="0" y="787400"/>
            <a:ext cx="1447800" cy="646331"/>
          </a:xfrm>
          <a:prstGeom prst="rect">
            <a:avLst/>
          </a:prstGeom>
          <a:noFill/>
        </p:spPr>
        <p:txBody>
          <a:bodyPr wrap="square" rtlCol="0">
            <a:spAutoFit/>
          </a:bodyPr>
          <a:lstStyle/>
          <a:p>
            <a:r>
              <a:rPr lang="en-US" dirty="0"/>
              <a:t>Info on who is in the lab</a:t>
            </a:r>
          </a:p>
        </p:txBody>
      </p:sp>
      <p:sp>
        <p:nvSpPr>
          <p:cNvPr id="12" name="TextBox 11">
            <a:extLst>
              <a:ext uri="{FF2B5EF4-FFF2-40B4-BE49-F238E27FC236}">
                <a16:creationId xmlns:a16="http://schemas.microsoft.com/office/drawing/2014/main" id="{F25C196B-3FFD-0AF2-2A5C-F5E737625239}"/>
              </a:ext>
            </a:extLst>
          </p:cNvPr>
          <p:cNvSpPr txBox="1"/>
          <p:nvPr/>
        </p:nvSpPr>
        <p:spPr>
          <a:xfrm>
            <a:off x="9486900" y="6444277"/>
            <a:ext cx="2540000" cy="307777"/>
          </a:xfrm>
          <a:prstGeom prst="rect">
            <a:avLst/>
          </a:prstGeom>
          <a:noFill/>
        </p:spPr>
        <p:txBody>
          <a:bodyPr wrap="square" rtlCol="0">
            <a:spAutoFit/>
          </a:bodyPr>
          <a:lstStyle/>
          <a:p>
            <a:pPr algn="r"/>
            <a:r>
              <a:rPr lang="en-US" sz="1400" dirty="0"/>
              <a:t>Used with permission</a:t>
            </a:r>
          </a:p>
        </p:txBody>
      </p:sp>
      <p:sp>
        <p:nvSpPr>
          <p:cNvPr id="13" name="Oval 12">
            <a:extLst>
              <a:ext uri="{FF2B5EF4-FFF2-40B4-BE49-F238E27FC236}">
                <a16:creationId xmlns:a16="http://schemas.microsoft.com/office/drawing/2014/main" id="{4DAB11E7-CF92-8106-4B79-E27F4019A5FA}"/>
              </a:ext>
            </a:extLst>
          </p:cNvPr>
          <p:cNvSpPr/>
          <p:nvPr/>
        </p:nvSpPr>
        <p:spPr>
          <a:xfrm flipH="1">
            <a:off x="4717934" y="-38100"/>
            <a:ext cx="399934" cy="2286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97B80338-B617-5704-2E52-D5D5A1A20CB1}"/>
              </a:ext>
            </a:extLst>
          </p:cNvPr>
          <p:cNvSpPr/>
          <p:nvPr/>
        </p:nvSpPr>
        <p:spPr>
          <a:xfrm>
            <a:off x="-508000" y="49431"/>
            <a:ext cx="11252200" cy="3390900"/>
          </a:xfrm>
          <a:prstGeom prst="arc">
            <a:avLst>
              <a:gd name="adj1" fmla="val 16200000"/>
              <a:gd name="adj2" fmla="val 71362"/>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Picture 15" descr="A close-up of a website&#10;&#10;Description automatically generated">
            <a:extLst>
              <a:ext uri="{FF2B5EF4-FFF2-40B4-BE49-F238E27FC236}">
                <a16:creationId xmlns:a16="http://schemas.microsoft.com/office/drawing/2014/main" id="{9287D3DA-22D1-8C1B-5482-E5196013C4D2}"/>
              </a:ext>
            </a:extLst>
          </p:cNvPr>
          <p:cNvPicPr>
            <a:picLocks noChangeAspect="1"/>
          </p:cNvPicPr>
          <p:nvPr/>
        </p:nvPicPr>
        <p:blipFill>
          <a:blip r:embed="rId4"/>
          <a:srcRect l="31687" r="32478" b="50000"/>
          <a:stretch/>
        </p:blipFill>
        <p:spPr>
          <a:xfrm>
            <a:off x="9623703" y="1937266"/>
            <a:ext cx="2136497" cy="4272421"/>
          </a:xfrm>
          <a:prstGeom prst="rect">
            <a:avLst/>
          </a:prstGeom>
        </p:spPr>
      </p:pic>
      <p:sp>
        <p:nvSpPr>
          <p:cNvPr id="17" name="TextBox 16">
            <a:extLst>
              <a:ext uri="{FF2B5EF4-FFF2-40B4-BE49-F238E27FC236}">
                <a16:creationId xmlns:a16="http://schemas.microsoft.com/office/drawing/2014/main" id="{B1034394-DDDC-3FD8-8E8C-072F6A0902D8}"/>
              </a:ext>
            </a:extLst>
          </p:cNvPr>
          <p:cNvSpPr txBox="1"/>
          <p:nvPr/>
        </p:nvSpPr>
        <p:spPr>
          <a:xfrm>
            <a:off x="10103196" y="190500"/>
            <a:ext cx="2463800" cy="923330"/>
          </a:xfrm>
          <a:prstGeom prst="rect">
            <a:avLst/>
          </a:prstGeom>
          <a:noFill/>
        </p:spPr>
        <p:txBody>
          <a:bodyPr wrap="square" rtlCol="0">
            <a:spAutoFit/>
          </a:bodyPr>
          <a:lstStyle/>
          <a:p>
            <a:r>
              <a:rPr lang="en-US" dirty="0"/>
              <a:t>Recent publications: research active, see current directions</a:t>
            </a:r>
          </a:p>
        </p:txBody>
      </p:sp>
    </p:spTree>
    <p:extLst>
      <p:ext uri="{BB962C8B-B14F-4D97-AF65-F5344CB8AC3E}">
        <p14:creationId xmlns:p14="http://schemas.microsoft.com/office/powerpoint/2010/main" val="2679674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61C0E-3130-20D0-980B-CDA4AA9421AD}"/>
            </a:ext>
          </a:extLst>
        </p:cNvPr>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E14F837B-A36F-F5FE-9CA2-993033E3ED1E}"/>
              </a:ext>
            </a:extLst>
          </p:cNvPr>
          <p:cNvPicPr>
            <a:picLocks noChangeAspect="1"/>
          </p:cNvPicPr>
          <p:nvPr/>
        </p:nvPicPr>
        <p:blipFill>
          <a:blip r:embed="rId3"/>
          <a:stretch>
            <a:fillRect/>
          </a:stretch>
        </p:blipFill>
        <p:spPr>
          <a:xfrm>
            <a:off x="3664296" y="0"/>
            <a:ext cx="4863408" cy="6858000"/>
          </a:xfrm>
          <a:prstGeom prst="rect">
            <a:avLst/>
          </a:prstGeom>
        </p:spPr>
      </p:pic>
      <p:sp>
        <p:nvSpPr>
          <p:cNvPr id="6" name="TextBox 5">
            <a:extLst>
              <a:ext uri="{FF2B5EF4-FFF2-40B4-BE49-F238E27FC236}">
                <a16:creationId xmlns:a16="http://schemas.microsoft.com/office/drawing/2014/main" id="{486FA17A-4664-6F85-66A8-A15EEA43E3B5}"/>
              </a:ext>
            </a:extLst>
          </p:cNvPr>
          <p:cNvSpPr txBox="1"/>
          <p:nvPr/>
        </p:nvSpPr>
        <p:spPr>
          <a:xfrm>
            <a:off x="2057400" y="1752600"/>
            <a:ext cx="2146300" cy="369332"/>
          </a:xfrm>
          <a:prstGeom prst="rect">
            <a:avLst/>
          </a:prstGeom>
          <a:solidFill>
            <a:schemeClr val="bg1"/>
          </a:solidFill>
        </p:spPr>
        <p:txBody>
          <a:bodyPr wrap="square" rtlCol="0">
            <a:spAutoFit/>
          </a:bodyPr>
          <a:lstStyle/>
          <a:p>
            <a:pPr algn="r"/>
            <a:r>
              <a:rPr lang="en-US" dirty="0">
                <a:solidFill>
                  <a:srgbClr val="FF0000"/>
                </a:solidFill>
              </a:rPr>
              <a:t>She wants students {</a:t>
            </a:r>
          </a:p>
        </p:txBody>
      </p:sp>
      <p:pic>
        <p:nvPicPr>
          <p:cNvPr id="8" name="Picture 7">
            <a:extLst>
              <a:ext uri="{FF2B5EF4-FFF2-40B4-BE49-F238E27FC236}">
                <a16:creationId xmlns:a16="http://schemas.microsoft.com/office/drawing/2014/main" id="{60A4B4A2-20FE-D2F0-5952-788427E2352D}"/>
              </a:ext>
            </a:extLst>
          </p:cNvPr>
          <p:cNvPicPr>
            <a:picLocks noChangeAspect="1"/>
          </p:cNvPicPr>
          <p:nvPr/>
        </p:nvPicPr>
        <p:blipFill>
          <a:blip r:embed="rId4"/>
          <a:srcRect l="28781" r="32832"/>
          <a:stretch/>
        </p:blipFill>
        <p:spPr>
          <a:xfrm>
            <a:off x="165100" y="1937266"/>
            <a:ext cx="1717628" cy="4660900"/>
          </a:xfrm>
          <a:prstGeom prst="rect">
            <a:avLst/>
          </a:prstGeom>
        </p:spPr>
      </p:pic>
      <p:sp>
        <p:nvSpPr>
          <p:cNvPr id="9" name="Oval 8">
            <a:extLst>
              <a:ext uri="{FF2B5EF4-FFF2-40B4-BE49-F238E27FC236}">
                <a16:creationId xmlns:a16="http://schemas.microsoft.com/office/drawing/2014/main" id="{AAEAED25-0C3F-F7F3-8F1D-463E9C87D9E3}"/>
              </a:ext>
            </a:extLst>
          </p:cNvPr>
          <p:cNvSpPr/>
          <p:nvPr/>
        </p:nvSpPr>
        <p:spPr>
          <a:xfrm>
            <a:off x="4318000" y="-38100"/>
            <a:ext cx="399934" cy="2286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DEE70B8A-8459-1E04-358E-109C0DA9B70D}"/>
              </a:ext>
            </a:extLst>
          </p:cNvPr>
          <p:cNvSpPr/>
          <p:nvPr/>
        </p:nvSpPr>
        <p:spPr>
          <a:xfrm flipH="1">
            <a:off x="1041400" y="38100"/>
            <a:ext cx="6642100" cy="3390900"/>
          </a:xfrm>
          <a:prstGeom prst="arc">
            <a:avLst>
              <a:gd name="adj1" fmla="val 16200000"/>
              <a:gd name="adj2" fmla="val 71362"/>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3EDF3935-B181-33EB-3AE1-4026ECFB2BA3}"/>
              </a:ext>
            </a:extLst>
          </p:cNvPr>
          <p:cNvSpPr txBox="1"/>
          <p:nvPr/>
        </p:nvSpPr>
        <p:spPr>
          <a:xfrm>
            <a:off x="0" y="787400"/>
            <a:ext cx="1447800" cy="646331"/>
          </a:xfrm>
          <a:prstGeom prst="rect">
            <a:avLst/>
          </a:prstGeom>
          <a:noFill/>
        </p:spPr>
        <p:txBody>
          <a:bodyPr wrap="square" rtlCol="0">
            <a:spAutoFit/>
          </a:bodyPr>
          <a:lstStyle/>
          <a:p>
            <a:r>
              <a:rPr lang="en-US" dirty="0"/>
              <a:t>Info on who is in the lab</a:t>
            </a:r>
          </a:p>
        </p:txBody>
      </p:sp>
      <p:sp>
        <p:nvSpPr>
          <p:cNvPr id="12" name="TextBox 11">
            <a:extLst>
              <a:ext uri="{FF2B5EF4-FFF2-40B4-BE49-F238E27FC236}">
                <a16:creationId xmlns:a16="http://schemas.microsoft.com/office/drawing/2014/main" id="{894A443C-F5BA-1E47-3C24-58DA059EFB54}"/>
              </a:ext>
            </a:extLst>
          </p:cNvPr>
          <p:cNvSpPr txBox="1"/>
          <p:nvPr/>
        </p:nvSpPr>
        <p:spPr>
          <a:xfrm>
            <a:off x="9486900" y="6444277"/>
            <a:ext cx="2540000" cy="307777"/>
          </a:xfrm>
          <a:prstGeom prst="rect">
            <a:avLst/>
          </a:prstGeom>
          <a:noFill/>
        </p:spPr>
        <p:txBody>
          <a:bodyPr wrap="square" rtlCol="0">
            <a:spAutoFit/>
          </a:bodyPr>
          <a:lstStyle/>
          <a:p>
            <a:pPr algn="r"/>
            <a:r>
              <a:rPr lang="en-US" sz="1400" dirty="0"/>
              <a:t>Used with permission</a:t>
            </a:r>
          </a:p>
        </p:txBody>
      </p:sp>
      <p:sp>
        <p:nvSpPr>
          <p:cNvPr id="13" name="Oval 12">
            <a:extLst>
              <a:ext uri="{FF2B5EF4-FFF2-40B4-BE49-F238E27FC236}">
                <a16:creationId xmlns:a16="http://schemas.microsoft.com/office/drawing/2014/main" id="{0165917F-2EC0-4BED-2B97-7982E37984CD}"/>
              </a:ext>
            </a:extLst>
          </p:cNvPr>
          <p:cNvSpPr/>
          <p:nvPr/>
        </p:nvSpPr>
        <p:spPr>
          <a:xfrm flipH="1">
            <a:off x="4717934" y="-38100"/>
            <a:ext cx="399934" cy="2286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B2691D54-E8D7-3C9C-2249-C887B7EF086B}"/>
              </a:ext>
            </a:extLst>
          </p:cNvPr>
          <p:cNvSpPr/>
          <p:nvPr/>
        </p:nvSpPr>
        <p:spPr>
          <a:xfrm>
            <a:off x="-508000" y="49431"/>
            <a:ext cx="11252200" cy="3390900"/>
          </a:xfrm>
          <a:prstGeom prst="arc">
            <a:avLst>
              <a:gd name="adj1" fmla="val 16200000"/>
              <a:gd name="adj2" fmla="val 71362"/>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Picture 15" descr="A close-up of a website&#10;&#10;Description automatically generated">
            <a:extLst>
              <a:ext uri="{FF2B5EF4-FFF2-40B4-BE49-F238E27FC236}">
                <a16:creationId xmlns:a16="http://schemas.microsoft.com/office/drawing/2014/main" id="{A9085617-1DA9-2C60-C96A-FB82ADDE7952}"/>
              </a:ext>
            </a:extLst>
          </p:cNvPr>
          <p:cNvPicPr>
            <a:picLocks noChangeAspect="1"/>
          </p:cNvPicPr>
          <p:nvPr/>
        </p:nvPicPr>
        <p:blipFill>
          <a:blip r:embed="rId5"/>
          <a:srcRect l="31687" r="32478" b="50000"/>
          <a:stretch/>
        </p:blipFill>
        <p:spPr>
          <a:xfrm>
            <a:off x="9623703" y="1937266"/>
            <a:ext cx="2136497" cy="4272421"/>
          </a:xfrm>
          <a:prstGeom prst="rect">
            <a:avLst/>
          </a:prstGeom>
        </p:spPr>
      </p:pic>
      <p:sp>
        <p:nvSpPr>
          <p:cNvPr id="17" name="TextBox 16">
            <a:extLst>
              <a:ext uri="{FF2B5EF4-FFF2-40B4-BE49-F238E27FC236}">
                <a16:creationId xmlns:a16="http://schemas.microsoft.com/office/drawing/2014/main" id="{FF81BF6F-AA57-B31D-5EDF-2CC2E82CA3BA}"/>
              </a:ext>
            </a:extLst>
          </p:cNvPr>
          <p:cNvSpPr txBox="1"/>
          <p:nvPr/>
        </p:nvSpPr>
        <p:spPr>
          <a:xfrm>
            <a:off x="10103196" y="190500"/>
            <a:ext cx="2463800" cy="923330"/>
          </a:xfrm>
          <a:prstGeom prst="rect">
            <a:avLst/>
          </a:prstGeom>
          <a:noFill/>
        </p:spPr>
        <p:txBody>
          <a:bodyPr wrap="square" rtlCol="0">
            <a:spAutoFit/>
          </a:bodyPr>
          <a:lstStyle/>
          <a:p>
            <a:r>
              <a:rPr lang="en-US" dirty="0"/>
              <a:t>Recent publications: research active, see current directions</a:t>
            </a:r>
          </a:p>
        </p:txBody>
      </p:sp>
      <p:sp>
        <p:nvSpPr>
          <p:cNvPr id="15" name="Rectangle 14">
            <a:extLst>
              <a:ext uri="{FF2B5EF4-FFF2-40B4-BE49-F238E27FC236}">
                <a16:creationId xmlns:a16="http://schemas.microsoft.com/office/drawing/2014/main" id="{3D2A9A88-2875-CB21-A0B0-EE46C617E244}"/>
              </a:ext>
            </a:extLst>
          </p:cNvPr>
          <p:cNvSpPr/>
          <p:nvPr/>
        </p:nvSpPr>
        <p:spPr>
          <a:xfrm>
            <a:off x="0" y="0"/>
            <a:ext cx="12192000" cy="6858000"/>
          </a:xfrm>
          <a:prstGeom prst="rect">
            <a:avLst/>
          </a:prstGeom>
          <a:solidFill>
            <a:schemeClr val="bg1">
              <a:lumMod val="85000"/>
              <a:alpha val="6917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D4B907-EA2F-F3D6-B0E0-77432EE0468E}"/>
              </a:ext>
            </a:extLst>
          </p:cNvPr>
          <p:cNvPicPr>
            <a:picLocks noChangeAspect="1"/>
          </p:cNvPicPr>
          <p:nvPr/>
        </p:nvPicPr>
        <p:blipFill>
          <a:blip r:embed="rId6"/>
          <a:stretch>
            <a:fillRect/>
          </a:stretch>
        </p:blipFill>
        <p:spPr>
          <a:xfrm>
            <a:off x="508000" y="2283812"/>
            <a:ext cx="11252200" cy="6337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760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D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314CD-1BD0-326F-4096-2E050922C516}"/>
              </a:ext>
            </a:extLst>
          </p:cNvPr>
          <p:cNvSpPr txBox="1"/>
          <p:nvPr/>
        </p:nvSpPr>
        <p:spPr>
          <a:xfrm>
            <a:off x="533400" y="330200"/>
            <a:ext cx="8915400" cy="769441"/>
          </a:xfrm>
          <a:prstGeom prst="rect">
            <a:avLst/>
          </a:prstGeom>
          <a:noFill/>
        </p:spPr>
        <p:txBody>
          <a:bodyPr wrap="square" rtlCol="0">
            <a:spAutoFit/>
          </a:bodyPr>
          <a:lstStyle/>
          <a:p>
            <a:r>
              <a:rPr lang="en-US" sz="4400" dirty="0"/>
              <a:t>When evaluating advisor</a:t>
            </a:r>
          </a:p>
        </p:txBody>
      </p:sp>
      <p:sp>
        <p:nvSpPr>
          <p:cNvPr id="3" name="TextBox 2">
            <a:extLst>
              <a:ext uri="{FF2B5EF4-FFF2-40B4-BE49-F238E27FC236}">
                <a16:creationId xmlns:a16="http://schemas.microsoft.com/office/drawing/2014/main" id="{73DEBB33-18D8-E1E2-D533-98805949E768}"/>
              </a:ext>
            </a:extLst>
          </p:cNvPr>
          <p:cNvSpPr txBox="1"/>
          <p:nvPr/>
        </p:nvSpPr>
        <p:spPr>
          <a:xfrm>
            <a:off x="673100" y="1536700"/>
            <a:ext cx="1013460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Read their most cited and most recent papers</a:t>
            </a:r>
          </a:p>
          <a:p>
            <a:pPr marL="285750" indent="-285750">
              <a:buFont typeface="Arial" panose="020B0604020202020204" pitchFamily="34" charset="0"/>
              <a:buChar char="•"/>
            </a:pPr>
            <a:r>
              <a:rPr lang="en-US" sz="2800" dirty="0"/>
              <a:t>Get a sense of their priorities (website, social media, recorded talks)</a:t>
            </a:r>
          </a:p>
          <a:p>
            <a:pPr marL="285750" indent="-285750">
              <a:buFont typeface="Arial" panose="020B0604020202020204" pitchFamily="34" charset="0"/>
              <a:buChar char="•"/>
            </a:pPr>
            <a:r>
              <a:rPr lang="en-US" sz="2800" dirty="0"/>
              <a:t>Look at current and past students (Internet Archive’s Wayback Machine to look at “lab people” in earlier years; reach out to them)</a:t>
            </a:r>
          </a:p>
          <a:p>
            <a:pPr marL="285750" indent="-285750">
              <a:buFont typeface="Arial" panose="020B0604020202020204" pitchFamily="34" charset="0"/>
              <a:buChar char="•"/>
            </a:pPr>
            <a:r>
              <a:rPr lang="en-US" sz="2800" dirty="0"/>
              <a:t>Talk to current trusted people about the advisor</a:t>
            </a:r>
          </a:p>
          <a:p>
            <a:pPr marL="285750" indent="-285750">
              <a:buFont typeface="Arial" panose="020B0604020202020204" pitchFamily="34" charset="0"/>
              <a:buChar char="•"/>
            </a:pPr>
            <a:r>
              <a:rPr lang="en-US" sz="2800" dirty="0"/>
              <a:t>Check https://academic-sexual-misconduct-</a:t>
            </a:r>
            <a:r>
              <a:rPr lang="en-US" sz="2800" dirty="0" err="1"/>
              <a:t>database.org</a:t>
            </a:r>
            <a:r>
              <a:rPr lang="en-US" sz="2800" dirty="0"/>
              <a:t>/ (also good to see how the institution in general handles harassment)</a:t>
            </a:r>
          </a:p>
          <a:p>
            <a:pPr marL="285750" indent="-285750">
              <a:buFont typeface="Arial" panose="020B0604020202020204" pitchFamily="34" charset="0"/>
              <a:buChar char="•"/>
            </a:pPr>
            <a:r>
              <a:rPr lang="en-US" sz="2800" dirty="0"/>
              <a:t>What is their career stage? Are they on the tenure-track? Are they fairly new (less experience, perhaps more individual attention), near retirement, planning to move?</a:t>
            </a:r>
          </a:p>
          <a:p>
            <a:pPr marL="285750" indent="-285750">
              <a:buFont typeface="Arial" panose="020B0604020202020204" pitchFamily="34" charset="0"/>
              <a:buChar char="•"/>
            </a:pPr>
            <a:r>
              <a:rPr lang="en-US" sz="2800" dirty="0"/>
              <a:t>What do they expect of students? What can students expect of them?</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6563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83C0-A967-7A31-3297-44CA8B6D29FA}"/>
              </a:ext>
            </a:extLst>
          </p:cNvPr>
          <p:cNvSpPr>
            <a:spLocks noGrp="1"/>
          </p:cNvSpPr>
          <p:nvPr>
            <p:ph type="title"/>
          </p:nvPr>
        </p:nvSpPr>
        <p:spPr/>
        <p:txBody>
          <a:bodyPr/>
          <a:lstStyle/>
          <a:p>
            <a:r>
              <a:rPr lang="en-US" dirty="0"/>
              <a:t>Caveats</a:t>
            </a:r>
          </a:p>
        </p:txBody>
      </p:sp>
      <p:sp>
        <p:nvSpPr>
          <p:cNvPr id="3" name="Content Placeholder 2">
            <a:extLst>
              <a:ext uri="{FF2B5EF4-FFF2-40B4-BE49-F238E27FC236}">
                <a16:creationId xmlns:a16="http://schemas.microsoft.com/office/drawing/2014/main" id="{92DAA3BC-7DF9-5BF5-2E28-2C9628029499}"/>
              </a:ext>
            </a:extLst>
          </p:cNvPr>
          <p:cNvSpPr>
            <a:spLocks noGrp="1"/>
          </p:cNvSpPr>
          <p:nvPr>
            <p:ph idx="1"/>
          </p:nvPr>
        </p:nvSpPr>
        <p:spPr/>
        <p:txBody>
          <a:bodyPr/>
          <a:lstStyle/>
          <a:p>
            <a:r>
              <a:rPr lang="en-US" dirty="0"/>
              <a:t>Focus on US-based schools</a:t>
            </a:r>
          </a:p>
          <a:p>
            <a:r>
              <a:rPr lang="en-US" dirty="0"/>
              <a:t>Focus on programs with research-based Masters and PhD</a:t>
            </a:r>
          </a:p>
          <a:p>
            <a:r>
              <a:rPr lang="en-US" dirty="0"/>
              <a:t>Focus on ecology and evolution</a:t>
            </a:r>
          </a:p>
          <a:p>
            <a:r>
              <a:rPr lang="en-US" dirty="0"/>
              <a:t>Our experiences might not be predictive of yours: people are often treated differently due to age, gender, ethnicity, marital status, national origin, regional accents, wealth, and much more</a:t>
            </a:r>
          </a:p>
        </p:txBody>
      </p:sp>
    </p:spTree>
    <p:extLst>
      <p:ext uri="{BB962C8B-B14F-4D97-AF65-F5344CB8AC3E}">
        <p14:creationId xmlns:p14="http://schemas.microsoft.com/office/powerpoint/2010/main" val="154374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3097-A743-DB8E-7DC6-A7AE89BDDBF2}"/>
              </a:ext>
            </a:extLst>
          </p:cNvPr>
          <p:cNvSpPr>
            <a:spLocks noGrp="1"/>
          </p:cNvSpPr>
          <p:nvPr>
            <p:ph type="title"/>
          </p:nvPr>
        </p:nvSpPr>
        <p:spPr>
          <a:xfrm>
            <a:off x="0" y="0"/>
            <a:ext cx="2298700" cy="1325563"/>
          </a:xfrm>
        </p:spPr>
        <p:txBody>
          <a:bodyPr/>
          <a:lstStyle/>
          <a:p>
            <a:r>
              <a:rPr lang="en-US" dirty="0"/>
              <a:t>Location</a:t>
            </a:r>
          </a:p>
        </p:txBody>
      </p:sp>
      <p:pic>
        <p:nvPicPr>
          <p:cNvPr id="5" name="Picture 4" descr="A graph of weather forecast&#10;&#10;Description automatically generated">
            <a:extLst>
              <a:ext uri="{FF2B5EF4-FFF2-40B4-BE49-F238E27FC236}">
                <a16:creationId xmlns:a16="http://schemas.microsoft.com/office/drawing/2014/main" id="{12DC2CF7-8488-39FB-5FBA-6387C653B4CC}"/>
              </a:ext>
            </a:extLst>
          </p:cNvPr>
          <p:cNvPicPr>
            <a:picLocks noChangeAspect="1"/>
          </p:cNvPicPr>
          <p:nvPr/>
        </p:nvPicPr>
        <p:blipFill>
          <a:blip r:embed="rId2"/>
          <a:stretch>
            <a:fillRect/>
          </a:stretch>
        </p:blipFill>
        <p:spPr>
          <a:xfrm>
            <a:off x="3987800" y="527320"/>
            <a:ext cx="8204200" cy="2749280"/>
          </a:xfrm>
          <a:prstGeom prst="rect">
            <a:avLst/>
          </a:prstGeom>
        </p:spPr>
      </p:pic>
      <p:pic>
        <p:nvPicPr>
          <p:cNvPr id="7" name="Picture 6" descr="A graph showing weather forecast&#10;&#10;Description automatically generated">
            <a:extLst>
              <a:ext uri="{FF2B5EF4-FFF2-40B4-BE49-F238E27FC236}">
                <a16:creationId xmlns:a16="http://schemas.microsoft.com/office/drawing/2014/main" id="{310BBED7-2EAF-D631-EBC5-B94FE22597E6}"/>
              </a:ext>
            </a:extLst>
          </p:cNvPr>
          <p:cNvPicPr>
            <a:picLocks noChangeAspect="1"/>
          </p:cNvPicPr>
          <p:nvPr/>
        </p:nvPicPr>
        <p:blipFill>
          <a:blip r:embed="rId3"/>
          <a:stretch>
            <a:fillRect/>
          </a:stretch>
        </p:blipFill>
        <p:spPr>
          <a:xfrm>
            <a:off x="3987800" y="3727720"/>
            <a:ext cx="8204200" cy="2749280"/>
          </a:xfrm>
          <a:prstGeom prst="rect">
            <a:avLst/>
          </a:prstGeom>
        </p:spPr>
      </p:pic>
      <p:sp>
        <p:nvSpPr>
          <p:cNvPr id="9" name="TextBox 8">
            <a:extLst>
              <a:ext uri="{FF2B5EF4-FFF2-40B4-BE49-F238E27FC236}">
                <a16:creationId xmlns:a16="http://schemas.microsoft.com/office/drawing/2014/main" id="{F2546F3B-24D4-2256-6C08-D75B954183CB}"/>
              </a:ext>
            </a:extLst>
          </p:cNvPr>
          <p:cNvSpPr txBox="1"/>
          <p:nvPr/>
        </p:nvSpPr>
        <p:spPr>
          <a:xfrm>
            <a:off x="2108200" y="1625600"/>
            <a:ext cx="1752600" cy="369332"/>
          </a:xfrm>
          <a:prstGeom prst="rect">
            <a:avLst/>
          </a:prstGeom>
          <a:noFill/>
        </p:spPr>
        <p:txBody>
          <a:bodyPr wrap="square" rtlCol="0">
            <a:spAutoFit/>
          </a:bodyPr>
          <a:lstStyle/>
          <a:p>
            <a:r>
              <a:rPr lang="en-US" dirty="0"/>
              <a:t>Tucson, Arizona</a:t>
            </a:r>
          </a:p>
        </p:txBody>
      </p:sp>
      <p:sp>
        <p:nvSpPr>
          <p:cNvPr id="10" name="TextBox 9">
            <a:extLst>
              <a:ext uri="{FF2B5EF4-FFF2-40B4-BE49-F238E27FC236}">
                <a16:creationId xmlns:a16="http://schemas.microsoft.com/office/drawing/2014/main" id="{F3E09576-4A5D-EF35-160E-BA9B4DF4BE43}"/>
              </a:ext>
            </a:extLst>
          </p:cNvPr>
          <p:cNvSpPr txBox="1"/>
          <p:nvPr/>
        </p:nvSpPr>
        <p:spPr>
          <a:xfrm>
            <a:off x="2108200" y="4863069"/>
            <a:ext cx="1752600" cy="369332"/>
          </a:xfrm>
          <a:prstGeom prst="rect">
            <a:avLst/>
          </a:prstGeom>
          <a:noFill/>
        </p:spPr>
        <p:txBody>
          <a:bodyPr wrap="square" rtlCol="0">
            <a:spAutoFit/>
          </a:bodyPr>
          <a:lstStyle/>
          <a:p>
            <a:r>
              <a:rPr lang="en-US" dirty="0"/>
              <a:t>Fairbanks, Alaska</a:t>
            </a:r>
          </a:p>
        </p:txBody>
      </p:sp>
      <p:sp>
        <p:nvSpPr>
          <p:cNvPr id="11" name="TextBox 10">
            <a:extLst>
              <a:ext uri="{FF2B5EF4-FFF2-40B4-BE49-F238E27FC236}">
                <a16:creationId xmlns:a16="http://schemas.microsoft.com/office/drawing/2014/main" id="{E17CFBA4-AFC2-50AA-81CF-69BEEA2CD95C}"/>
              </a:ext>
            </a:extLst>
          </p:cNvPr>
          <p:cNvSpPr txBox="1"/>
          <p:nvPr/>
        </p:nvSpPr>
        <p:spPr>
          <a:xfrm>
            <a:off x="107950" y="6477000"/>
            <a:ext cx="3587750" cy="369332"/>
          </a:xfrm>
          <a:prstGeom prst="rect">
            <a:avLst/>
          </a:prstGeom>
          <a:noFill/>
        </p:spPr>
        <p:txBody>
          <a:bodyPr wrap="square" rtlCol="0">
            <a:spAutoFit/>
          </a:bodyPr>
          <a:lstStyle/>
          <a:p>
            <a:r>
              <a:rPr lang="en-US" dirty="0"/>
              <a:t>Weather info ©</a:t>
            </a:r>
            <a:r>
              <a:rPr lang="en-US" dirty="0" err="1"/>
              <a:t>WeatherSpark.com</a:t>
            </a:r>
            <a:endParaRPr lang="en-US" dirty="0"/>
          </a:p>
        </p:txBody>
      </p:sp>
      <p:sp>
        <p:nvSpPr>
          <p:cNvPr id="12" name="Oval 11">
            <a:extLst>
              <a:ext uri="{FF2B5EF4-FFF2-40B4-BE49-F238E27FC236}">
                <a16:creationId xmlns:a16="http://schemas.microsoft.com/office/drawing/2014/main" id="{71ED1F7E-F649-40A8-9535-BADCFE814A7F}"/>
              </a:ext>
            </a:extLst>
          </p:cNvPr>
          <p:cNvSpPr/>
          <p:nvPr/>
        </p:nvSpPr>
        <p:spPr>
          <a:xfrm>
            <a:off x="7823200" y="2146300"/>
            <a:ext cx="1282700" cy="482600"/>
          </a:xfrm>
          <a:custGeom>
            <a:avLst/>
            <a:gdLst>
              <a:gd name="connsiteX0" fmla="*/ 0 w 1282700"/>
              <a:gd name="connsiteY0" fmla="*/ 241300 h 482600"/>
              <a:gd name="connsiteX1" fmla="*/ 641350 w 1282700"/>
              <a:gd name="connsiteY1" fmla="*/ 0 h 482600"/>
              <a:gd name="connsiteX2" fmla="*/ 1282700 w 1282700"/>
              <a:gd name="connsiteY2" fmla="*/ 241300 h 482600"/>
              <a:gd name="connsiteX3" fmla="*/ 641350 w 1282700"/>
              <a:gd name="connsiteY3" fmla="*/ 482600 h 482600"/>
              <a:gd name="connsiteX4" fmla="*/ 0 w 1282700"/>
              <a:gd name="connsiteY4" fmla="*/ 24130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482600" extrusionOk="0">
                <a:moveTo>
                  <a:pt x="0" y="241300"/>
                </a:moveTo>
                <a:cubicBezTo>
                  <a:pt x="-49268" y="77644"/>
                  <a:pt x="258080" y="10907"/>
                  <a:pt x="641350" y="0"/>
                </a:cubicBezTo>
                <a:cubicBezTo>
                  <a:pt x="1019248" y="4987"/>
                  <a:pt x="1278409" y="108170"/>
                  <a:pt x="1282700" y="241300"/>
                </a:cubicBezTo>
                <a:cubicBezTo>
                  <a:pt x="1270014" y="386954"/>
                  <a:pt x="986197" y="534342"/>
                  <a:pt x="641350" y="482600"/>
                </a:cubicBezTo>
                <a:cubicBezTo>
                  <a:pt x="279373" y="478350"/>
                  <a:pt x="35111" y="391342"/>
                  <a:pt x="0" y="241300"/>
                </a:cubicBezTo>
                <a:close/>
              </a:path>
            </a:pathLst>
          </a:custGeom>
          <a:noFill/>
          <a:ln w="57150">
            <a:solidFill>
              <a:schemeClr val="accent5">
                <a:lumMod val="60000"/>
                <a:lumOff val="4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B59B8E-0745-400D-3F43-822C78E1AE3B}"/>
              </a:ext>
            </a:extLst>
          </p:cNvPr>
          <p:cNvSpPr/>
          <p:nvPr/>
        </p:nvSpPr>
        <p:spPr>
          <a:xfrm>
            <a:off x="3987800" y="5359400"/>
            <a:ext cx="1295400" cy="482600"/>
          </a:xfrm>
          <a:custGeom>
            <a:avLst/>
            <a:gdLst>
              <a:gd name="connsiteX0" fmla="*/ 0 w 1295400"/>
              <a:gd name="connsiteY0" fmla="*/ 241300 h 482600"/>
              <a:gd name="connsiteX1" fmla="*/ 647700 w 1295400"/>
              <a:gd name="connsiteY1" fmla="*/ 0 h 482600"/>
              <a:gd name="connsiteX2" fmla="*/ 1295400 w 1295400"/>
              <a:gd name="connsiteY2" fmla="*/ 241300 h 482600"/>
              <a:gd name="connsiteX3" fmla="*/ 647700 w 1295400"/>
              <a:gd name="connsiteY3" fmla="*/ 482600 h 482600"/>
              <a:gd name="connsiteX4" fmla="*/ 0 w 1295400"/>
              <a:gd name="connsiteY4" fmla="*/ 24130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82600" extrusionOk="0">
                <a:moveTo>
                  <a:pt x="0" y="241300"/>
                </a:moveTo>
                <a:cubicBezTo>
                  <a:pt x="-25251" y="92459"/>
                  <a:pt x="232391" y="21616"/>
                  <a:pt x="647700" y="0"/>
                </a:cubicBezTo>
                <a:cubicBezTo>
                  <a:pt x="1029105" y="4987"/>
                  <a:pt x="1291109" y="108170"/>
                  <a:pt x="1295400" y="241300"/>
                </a:cubicBezTo>
                <a:cubicBezTo>
                  <a:pt x="1267510" y="401802"/>
                  <a:pt x="999787" y="513708"/>
                  <a:pt x="647700" y="482600"/>
                </a:cubicBezTo>
                <a:cubicBezTo>
                  <a:pt x="282216" y="478350"/>
                  <a:pt x="35111" y="391342"/>
                  <a:pt x="0" y="241300"/>
                </a:cubicBezTo>
                <a:close/>
              </a:path>
            </a:pathLst>
          </a:custGeom>
          <a:noFill/>
          <a:ln w="57150">
            <a:solidFill>
              <a:schemeClr val="accent5">
                <a:lumMod val="60000"/>
                <a:lumOff val="4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6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49F3-EBDB-0348-7ACD-7A9400A42F81}"/>
            </a:ext>
          </a:extLst>
        </p:cNvPr>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9D4EBB78-4C07-80AF-3787-0B3EF426ED4F}"/>
              </a:ext>
            </a:extLst>
          </p:cNvPr>
          <p:cNvPicPr>
            <a:picLocks noChangeAspect="1"/>
          </p:cNvPicPr>
          <p:nvPr/>
        </p:nvPicPr>
        <p:blipFill>
          <a:blip r:embed="rId2"/>
          <a:stretch>
            <a:fillRect/>
          </a:stretch>
        </p:blipFill>
        <p:spPr>
          <a:xfrm>
            <a:off x="2" y="355600"/>
            <a:ext cx="6008383" cy="5562600"/>
          </a:xfrm>
          <a:prstGeom prst="rect">
            <a:avLst/>
          </a:prstGeom>
        </p:spPr>
      </p:pic>
      <p:pic>
        <p:nvPicPr>
          <p:cNvPr id="17" name="Picture 16" descr="A screenshot of a computer screen&#10;&#10;Description automatically generated">
            <a:extLst>
              <a:ext uri="{FF2B5EF4-FFF2-40B4-BE49-F238E27FC236}">
                <a16:creationId xmlns:a16="http://schemas.microsoft.com/office/drawing/2014/main" id="{278C002C-CB33-4021-9495-CE4ED98E3C45}"/>
              </a:ext>
            </a:extLst>
          </p:cNvPr>
          <p:cNvPicPr>
            <a:picLocks noChangeAspect="1"/>
          </p:cNvPicPr>
          <p:nvPr/>
        </p:nvPicPr>
        <p:blipFill>
          <a:blip r:embed="rId3"/>
          <a:stretch>
            <a:fillRect/>
          </a:stretch>
        </p:blipFill>
        <p:spPr>
          <a:xfrm>
            <a:off x="6183616" y="355600"/>
            <a:ext cx="6008384" cy="5575056"/>
          </a:xfrm>
          <a:prstGeom prst="rect">
            <a:avLst/>
          </a:prstGeom>
        </p:spPr>
      </p:pic>
      <p:sp>
        <p:nvSpPr>
          <p:cNvPr id="18" name="TextBox 17">
            <a:extLst>
              <a:ext uri="{FF2B5EF4-FFF2-40B4-BE49-F238E27FC236}">
                <a16:creationId xmlns:a16="http://schemas.microsoft.com/office/drawing/2014/main" id="{1C30274B-DC7D-E9F3-02B7-D0020E984E90}"/>
              </a:ext>
            </a:extLst>
          </p:cNvPr>
          <p:cNvSpPr txBox="1"/>
          <p:nvPr/>
        </p:nvSpPr>
        <p:spPr>
          <a:xfrm>
            <a:off x="2127892" y="5918200"/>
            <a:ext cx="1752600" cy="369332"/>
          </a:xfrm>
          <a:prstGeom prst="rect">
            <a:avLst/>
          </a:prstGeom>
          <a:noFill/>
        </p:spPr>
        <p:txBody>
          <a:bodyPr wrap="square" rtlCol="0">
            <a:spAutoFit/>
          </a:bodyPr>
          <a:lstStyle/>
          <a:p>
            <a:r>
              <a:rPr lang="en-US" dirty="0"/>
              <a:t>Tucson, Arizona</a:t>
            </a:r>
          </a:p>
        </p:txBody>
      </p:sp>
      <p:sp>
        <p:nvSpPr>
          <p:cNvPr id="19" name="TextBox 18">
            <a:extLst>
              <a:ext uri="{FF2B5EF4-FFF2-40B4-BE49-F238E27FC236}">
                <a16:creationId xmlns:a16="http://schemas.microsoft.com/office/drawing/2014/main" id="{ECF8A3BA-CC01-A9B7-AC8A-856A2C41AA47}"/>
              </a:ext>
            </a:extLst>
          </p:cNvPr>
          <p:cNvSpPr txBox="1"/>
          <p:nvPr/>
        </p:nvSpPr>
        <p:spPr>
          <a:xfrm>
            <a:off x="8311508" y="5918200"/>
            <a:ext cx="1752600" cy="369332"/>
          </a:xfrm>
          <a:prstGeom prst="rect">
            <a:avLst/>
          </a:prstGeom>
          <a:noFill/>
        </p:spPr>
        <p:txBody>
          <a:bodyPr wrap="square" rtlCol="0">
            <a:spAutoFit/>
          </a:bodyPr>
          <a:lstStyle/>
          <a:p>
            <a:r>
              <a:rPr lang="en-US" dirty="0"/>
              <a:t>Fairbanks, Alaska</a:t>
            </a:r>
          </a:p>
        </p:txBody>
      </p:sp>
    </p:spTree>
    <p:extLst>
      <p:ext uri="{BB962C8B-B14F-4D97-AF65-F5344CB8AC3E}">
        <p14:creationId xmlns:p14="http://schemas.microsoft.com/office/powerpoint/2010/main" val="273019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different states&#10;&#10;Description automatically generated">
            <a:extLst>
              <a:ext uri="{FF2B5EF4-FFF2-40B4-BE49-F238E27FC236}">
                <a16:creationId xmlns:a16="http://schemas.microsoft.com/office/drawing/2014/main" id="{3540B475-14E6-1EF5-66A4-0879AE86E199}"/>
              </a:ext>
            </a:extLst>
          </p:cNvPr>
          <p:cNvPicPr>
            <a:picLocks noChangeAspect="1"/>
          </p:cNvPicPr>
          <p:nvPr/>
        </p:nvPicPr>
        <p:blipFill>
          <a:blip r:embed="rId3"/>
          <a:stretch>
            <a:fillRect/>
          </a:stretch>
        </p:blipFill>
        <p:spPr>
          <a:xfrm>
            <a:off x="662885" y="218375"/>
            <a:ext cx="11131550" cy="6639625"/>
          </a:xfrm>
          <a:prstGeom prst="rect">
            <a:avLst/>
          </a:prstGeom>
        </p:spPr>
      </p:pic>
      <p:pic>
        <p:nvPicPr>
          <p:cNvPr id="6" name="Picture 5" descr="A small furry animal on a blanket&#10;&#10;Description automatically generated">
            <a:extLst>
              <a:ext uri="{FF2B5EF4-FFF2-40B4-BE49-F238E27FC236}">
                <a16:creationId xmlns:a16="http://schemas.microsoft.com/office/drawing/2014/main" id="{073C7E9B-1495-AB2E-4B96-06906A8FAC89}"/>
              </a:ext>
            </a:extLst>
          </p:cNvPr>
          <p:cNvPicPr>
            <a:picLocks noChangeAspect="1"/>
          </p:cNvPicPr>
          <p:nvPr/>
        </p:nvPicPr>
        <p:blipFill>
          <a:blip r:embed="rId4"/>
          <a:stretch>
            <a:fillRect/>
          </a:stretch>
        </p:blipFill>
        <p:spPr>
          <a:xfrm>
            <a:off x="92766" y="2539447"/>
            <a:ext cx="1867134" cy="1779105"/>
          </a:xfrm>
          <a:prstGeom prst="rect">
            <a:avLst/>
          </a:prstGeom>
        </p:spPr>
      </p:pic>
    </p:spTree>
    <p:extLst>
      <p:ext uri="{BB962C8B-B14F-4D97-AF65-F5344CB8AC3E}">
        <p14:creationId xmlns:p14="http://schemas.microsoft.com/office/powerpoint/2010/main" val="4240706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4CC69F3-E2F3-CF19-E4B6-F3D2237132F4}"/>
              </a:ext>
            </a:extLst>
          </p:cNvPr>
          <p:cNvSpPr/>
          <p:nvPr/>
        </p:nvSpPr>
        <p:spPr>
          <a:xfrm>
            <a:off x="393700" y="342900"/>
            <a:ext cx="11404600" cy="6172200"/>
          </a:xfrm>
          <a:prstGeom prst="roundRect">
            <a:avLst/>
          </a:prstGeom>
          <a:solidFill>
            <a:srgbClr val="F6AAB5"/>
          </a:solidFill>
          <a:effectLst>
            <a:innerShdw blurRad="128903" dist="197906"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B88BD6A-2555-889A-535C-9A8D83FE25B1}"/>
              </a:ext>
            </a:extLst>
          </p:cNvPr>
          <p:cNvSpPr/>
          <p:nvPr/>
        </p:nvSpPr>
        <p:spPr>
          <a:xfrm>
            <a:off x="850900" y="1727200"/>
            <a:ext cx="10591800" cy="4445001"/>
          </a:xfrm>
          <a:prstGeom prst="roundRect">
            <a:avLst/>
          </a:prstGeom>
          <a:solidFill>
            <a:schemeClr val="accent2">
              <a:lumMod val="40000"/>
              <a:lumOff val="60000"/>
            </a:schemeClr>
          </a:solidFill>
          <a:effectLst>
            <a:innerShdw blurRad="128903" dist="197906"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7FA985B-1830-EA75-8BA7-3BFB3FC28347}"/>
              </a:ext>
            </a:extLst>
          </p:cNvPr>
          <p:cNvSpPr/>
          <p:nvPr/>
        </p:nvSpPr>
        <p:spPr>
          <a:xfrm>
            <a:off x="1295400" y="2917777"/>
            <a:ext cx="9753600" cy="3075210"/>
          </a:xfrm>
          <a:prstGeom prst="roundRect">
            <a:avLst/>
          </a:prstGeom>
          <a:solidFill>
            <a:srgbClr val="FFFEAF"/>
          </a:solidFill>
          <a:effectLst>
            <a:innerShdw blurRad="128903" dist="197906"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343AE89-23E0-12E6-D9FF-036BF958ACD4}"/>
              </a:ext>
            </a:extLst>
          </p:cNvPr>
          <p:cNvSpPr/>
          <p:nvPr/>
        </p:nvSpPr>
        <p:spPr>
          <a:xfrm>
            <a:off x="1621014" y="4046180"/>
            <a:ext cx="8945386" cy="1524006"/>
          </a:xfrm>
          <a:prstGeom prst="roundRect">
            <a:avLst/>
          </a:prstGeom>
          <a:solidFill>
            <a:schemeClr val="accent6">
              <a:lumMod val="20000"/>
              <a:lumOff val="80000"/>
            </a:schemeClr>
          </a:solidFill>
          <a:effectLst>
            <a:innerShdw blurRad="128903" dist="197906"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8C7431-6BE3-C95A-4A17-15D54842FA42}"/>
              </a:ext>
            </a:extLst>
          </p:cNvPr>
          <p:cNvSpPr txBox="1"/>
          <p:nvPr/>
        </p:nvSpPr>
        <p:spPr>
          <a:xfrm>
            <a:off x="1828800" y="728439"/>
            <a:ext cx="2425700" cy="584775"/>
          </a:xfrm>
          <a:prstGeom prst="rect">
            <a:avLst/>
          </a:prstGeom>
          <a:noFill/>
        </p:spPr>
        <p:txBody>
          <a:bodyPr wrap="square" rtlCol="0">
            <a:spAutoFit/>
          </a:bodyPr>
          <a:lstStyle/>
          <a:p>
            <a:r>
              <a:rPr lang="en-US" sz="3200" dirty="0"/>
              <a:t>US law</a:t>
            </a:r>
          </a:p>
        </p:txBody>
      </p:sp>
      <p:sp>
        <p:nvSpPr>
          <p:cNvPr id="12" name="TextBox 11">
            <a:extLst>
              <a:ext uri="{FF2B5EF4-FFF2-40B4-BE49-F238E27FC236}">
                <a16:creationId xmlns:a16="http://schemas.microsoft.com/office/drawing/2014/main" id="{0A1679C7-4467-AD6D-6419-02584C2D9FB3}"/>
              </a:ext>
            </a:extLst>
          </p:cNvPr>
          <p:cNvSpPr txBox="1"/>
          <p:nvPr/>
        </p:nvSpPr>
        <p:spPr>
          <a:xfrm>
            <a:off x="1828800" y="2060530"/>
            <a:ext cx="1854200" cy="584775"/>
          </a:xfrm>
          <a:prstGeom prst="rect">
            <a:avLst/>
          </a:prstGeom>
          <a:noFill/>
        </p:spPr>
        <p:txBody>
          <a:bodyPr wrap="square" rtlCol="0">
            <a:spAutoFit/>
          </a:bodyPr>
          <a:lstStyle/>
          <a:p>
            <a:r>
              <a:rPr lang="en-US" sz="3200" dirty="0"/>
              <a:t>State law</a:t>
            </a:r>
          </a:p>
        </p:txBody>
      </p:sp>
      <p:sp>
        <p:nvSpPr>
          <p:cNvPr id="13" name="TextBox 12">
            <a:extLst>
              <a:ext uri="{FF2B5EF4-FFF2-40B4-BE49-F238E27FC236}">
                <a16:creationId xmlns:a16="http://schemas.microsoft.com/office/drawing/2014/main" id="{377DBABA-CC4B-ADE8-3689-0A4CE41E4815}"/>
              </a:ext>
            </a:extLst>
          </p:cNvPr>
          <p:cNvSpPr txBox="1"/>
          <p:nvPr/>
        </p:nvSpPr>
        <p:spPr>
          <a:xfrm>
            <a:off x="1828800" y="3269387"/>
            <a:ext cx="3511550" cy="584775"/>
          </a:xfrm>
          <a:prstGeom prst="rect">
            <a:avLst/>
          </a:prstGeom>
          <a:noFill/>
        </p:spPr>
        <p:txBody>
          <a:bodyPr wrap="square" rtlCol="0">
            <a:spAutoFit/>
          </a:bodyPr>
          <a:lstStyle/>
          <a:p>
            <a:r>
              <a:rPr lang="en-US" sz="3200" dirty="0"/>
              <a:t>City / County law</a:t>
            </a:r>
          </a:p>
        </p:txBody>
      </p:sp>
      <p:sp>
        <p:nvSpPr>
          <p:cNvPr id="14" name="TextBox 13">
            <a:extLst>
              <a:ext uri="{FF2B5EF4-FFF2-40B4-BE49-F238E27FC236}">
                <a16:creationId xmlns:a16="http://schemas.microsoft.com/office/drawing/2014/main" id="{F4B81901-6993-A6B5-7AF1-D28DF1E1F082}"/>
              </a:ext>
            </a:extLst>
          </p:cNvPr>
          <p:cNvSpPr txBox="1"/>
          <p:nvPr/>
        </p:nvSpPr>
        <p:spPr>
          <a:xfrm>
            <a:off x="1828800" y="4574257"/>
            <a:ext cx="3511550" cy="584775"/>
          </a:xfrm>
          <a:prstGeom prst="rect">
            <a:avLst/>
          </a:prstGeom>
          <a:noFill/>
        </p:spPr>
        <p:txBody>
          <a:bodyPr wrap="square" rtlCol="0">
            <a:spAutoFit/>
          </a:bodyPr>
          <a:lstStyle/>
          <a:p>
            <a:r>
              <a:rPr lang="en-US" sz="3200" dirty="0"/>
              <a:t>College policy</a:t>
            </a:r>
          </a:p>
        </p:txBody>
      </p:sp>
      <p:sp>
        <p:nvSpPr>
          <p:cNvPr id="18" name="TextBox 17">
            <a:extLst>
              <a:ext uri="{FF2B5EF4-FFF2-40B4-BE49-F238E27FC236}">
                <a16:creationId xmlns:a16="http://schemas.microsoft.com/office/drawing/2014/main" id="{DBFA2190-DCB7-AD62-0910-13B4AE3917F5}"/>
              </a:ext>
            </a:extLst>
          </p:cNvPr>
          <p:cNvSpPr txBox="1"/>
          <p:nvPr/>
        </p:nvSpPr>
        <p:spPr>
          <a:xfrm>
            <a:off x="3584575" y="756953"/>
            <a:ext cx="7771518" cy="461665"/>
          </a:xfrm>
          <a:prstGeom prst="rect">
            <a:avLst/>
          </a:prstGeom>
          <a:noFill/>
        </p:spPr>
        <p:txBody>
          <a:bodyPr wrap="square" rtlCol="0">
            <a:spAutoFit/>
          </a:bodyPr>
          <a:lstStyle/>
          <a:p>
            <a:r>
              <a:rPr lang="en-US" sz="2400" dirty="0"/>
              <a:t>No regulation on keeping ferrets</a:t>
            </a:r>
          </a:p>
        </p:txBody>
      </p:sp>
      <p:sp>
        <p:nvSpPr>
          <p:cNvPr id="19" name="TextBox 18">
            <a:extLst>
              <a:ext uri="{FF2B5EF4-FFF2-40B4-BE49-F238E27FC236}">
                <a16:creationId xmlns:a16="http://schemas.microsoft.com/office/drawing/2014/main" id="{C8B3B48A-6865-99C4-CA88-49F3674FDECF}"/>
              </a:ext>
            </a:extLst>
          </p:cNvPr>
          <p:cNvSpPr txBox="1"/>
          <p:nvPr/>
        </p:nvSpPr>
        <p:spPr>
          <a:xfrm>
            <a:off x="3759200" y="1962992"/>
            <a:ext cx="6972300" cy="830997"/>
          </a:xfrm>
          <a:prstGeom prst="rect">
            <a:avLst/>
          </a:prstGeom>
          <a:noFill/>
        </p:spPr>
        <p:txBody>
          <a:bodyPr wrap="square" rtlCol="0">
            <a:spAutoFit/>
          </a:bodyPr>
          <a:lstStyle/>
          <a:p>
            <a:r>
              <a:rPr lang="en-US" sz="2400" dirty="0"/>
              <a:t>NY: Legal</a:t>
            </a:r>
            <a:br>
              <a:rPr lang="en-US" sz="2400" dirty="0"/>
            </a:br>
            <a:r>
              <a:rPr lang="en-US" sz="2400" dirty="0"/>
              <a:t>CA: Illegal</a:t>
            </a:r>
          </a:p>
        </p:txBody>
      </p:sp>
      <p:sp>
        <p:nvSpPr>
          <p:cNvPr id="20" name="TextBox 19">
            <a:extLst>
              <a:ext uri="{FF2B5EF4-FFF2-40B4-BE49-F238E27FC236}">
                <a16:creationId xmlns:a16="http://schemas.microsoft.com/office/drawing/2014/main" id="{119F17A4-1BCD-856F-1BA4-E179485438BE}"/>
              </a:ext>
            </a:extLst>
          </p:cNvPr>
          <p:cNvSpPr txBox="1"/>
          <p:nvPr/>
        </p:nvSpPr>
        <p:spPr>
          <a:xfrm>
            <a:off x="5340350" y="4635813"/>
            <a:ext cx="3882231" cy="461665"/>
          </a:xfrm>
          <a:prstGeom prst="rect">
            <a:avLst/>
          </a:prstGeom>
          <a:noFill/>
        </p:spPr>
        <p:txBody>
          <a:bodyPr wrap="square" rtlCol="0">
            <a:spAutoFit/>
          </a:bodyPr>
          <a:lstStyle/>
          <a:p>
            <a:r>
              <a:rPr lang="en-US" sz="2400" dirty="0"/>
              <a:t>Pets allowed on campus?</a:t>
            </a:r>
          </a:p>
        </p:txBody>
      </p:sp>
      <p:sp>
        <p:nvSpPr>
          <p:cNvPr id="2" name="TextBox 1">
            <a:extLst>
              <a:ext uri="{FF2B5EF4-FFF2-40B4-BE49-F238E27FC236}">
                <a16:creationId xmlns:a16="http://schemas.microsoft.com/office/drawing/2014/main" id="{D42D7546-C723-20A3-4620-048DCB1EBAF5}"/>
              </a:ext>
            </a:extLst>
          </p:cNvPr>
          <p:cNvSpPr txBox="1"/>
          <p:nvPr/>
        </p:nvSpPr>
        <p:spPr>
          <a:xfrm>
            <a:off x="5359400" y="3153569"/>
            <a:ext cx="6972300" cy="830997"/>
          </a:xfrm>
          <a:prstGeom prst="rect">
            <a:avLst/>
          </a:prstGeom>
          <a:noFill/>
        </p:spPr>
        <p:txBody>
          <a:bodyPr wrap="square" rtlCol="0">
            <a:spAutoFit/>
          </a:bodyPr>
          <a:lstStyle/>
          <a:p>
            <a:r>
              <a:rPr lang="en-US" sz="2400" dirty="0"/>
              <a:t>Albany: Legal</a:t>
            </a:r>
            <a:br>
              <a:rPr lang="en-US" sz="2400" dirty="0"/>
            </a:br>
            <a:r>
              <a:rPr lang="en-US" sz="2400" dirty="0"/>
              <a:t>New York City: Illegal</a:t>
            </a:r>
          </a:p>
        </p:txBody>
      </p:sp>
    </p:spTree>
    <p:extLst>
      <p:ext uri="{BB962C8B-B14F-4D97-AF65-F5344CB8AC3E}">
        <p14:creationId xmlns:p14="http://schemas.microsoft.com/office/powerpoint/2010/main" val="1766457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9FFB546F-46F2-45B4-22C5-0E4DA64F7877}"/>
              </a:ext>
            </a:extLst>
          </p:cNvPr>
          <p:cNvGraphicFramePr/>
          <p:nvPr>
            <p:extLst>
              <p:ext uri="{D42A27DB-BD31-4B8C-83A1-F6EECF244321}">
                <p14:modId xmlns:p14="http://schemas.microsoft.com/office/powerpoint/2010/main" val="287025183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638C721-A9CE-1861-703B-6EE4806107F6}"/>
              </a:ext>
            </a:extLst>
          </p:cNvPr>
          <p:cNvSpPr txBox="1"/>
          <p:nvPr/>
        </p:nvSpPr>
        <p:spPr>
          <a:xfrm>
            <a:off x="346880" y="809626"/>
            <a:ext cx="3670201" cy="1384995"/>
          </a:xfrm>
          <a:prstGeom prst="rect">
            <a:avLst/>
          </a:prstGeom>
          <a:noFill/>
        </p:spPr>
        <p:txBody>
          <a:bodyPr wrap="square" rtlCol="0">
            <a:spAutoFit/>
          </a:bodyPr>
          <a:lstStyle/>
          <a:p>
            <a:r>
              <a:rPr lang="en-US" sz="2800" dirty="0"/>
              <a:t>Some of the major axes of variation across regions or institutions</a:t>
            </a:r>
          </a:p>
        </p:txBody>
      </p:sp>
      <p:sp>
        <p:nvSpPr>
          <p:cNvPr id="6" name="TextBox 5">
            <a:extLst>
              <a:ext uri="{FF2B5EF4-FFF2-40B4-BE49-F238E27FC236}">
                <a16:creationId xmlns:a16="http://schemas.microsoft.com/office/drawing/2014/main" id="{044CAC2E-E1A6-08AC-5B45-B11538AAE3D6}"/>
              </a:ext>
            </a:extLst>
          </p:cNvPr>
          <p:cNvSpPr txBox="1"/>
          <p:nvPr/>
        </p:nvSpPr>
        <p:spPr>
          <a:xfrm>
            <a:off x="346880" y="2496584"/>
            <a:ext cx="3546432" cy="1015663"/>
          </a:xfrm>
          <a:prstGeom prst="rect">
            <a:avLst/>
          </a:prstGeom>
          <a:noFill/>
        </p:spPr>
        <p:txBody>
          <a:bodyPr wrap="square">
            <a:spAutoFit/>
          </a:bodyPr>
          <a:lstStyle/>
          <a:p>
            <a:r>
              <a:rPr lang="en-US" sz="2000" dirty="0"/>
              <a:t>New axes can appear, and old ones go away, due to changes in law, news reports, and more</a:t>
            </a:r>
          </a:p>
        </p:txBody>
      </p:sp>
    </p:spTree>
    <p:extLst>
      <p:ext uri="{BB962C8B-B14F-4D97-AF65-F5344CB8AC3E}">
        <p14:creationId xmlns:p14="http://schemas.microsoft.com/office/powerpoint/2010/main" val="151388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CC3DF-825E-5520-00C8-42FF25C2BB15}"/>
              </a:ext>
            </a:extLst>
          </p:cNvPr>
          <p:cNvSpPr txBox="1"/>
          <p:nvPr/>
        </p:nvSpPr>
        <p:spPr>
          <a:xfrm>
            <a:off x="781050" y="177800"/>
            <a:ext cx="10629900" cy="6001643"/>
          </a:xfrm>
          <a:prstGeom prst="rect">
            <a:avLst/>
          </a:prstGeom>
          <a:noFill/>
        </p:spPr>
        <p:txBody>
          <a:bodyPr wrap="square" rtlCol="0">
            <a:spAutoFit/>
          </a:bodyPr>
          <a:lstStyle/>
          <a:p>
            <a:pPr marL="285750" indent="-285750">
              <a:buFont typeface="Arial" panose="020B0604020202020204" pitchFamily="34" charset="0"/>
              <a:buChar char="•"/>
            </a:pPr>
            <a:r>
              <a:rPr lang="en-US" sz="3200" dirty="0"/>
              <a:t>How long does it take students in this program to graduate on average?</a:t>
            </a:r>
          </a:p>
          <a:p>
            <a:pPr marL="285750" indent="-285750">
              <a:buFont typeface="Arial" panose="020B0604020202020204" pitchFamily="34" charset="0"/>
              <a:buChar char="•"/>
            </a:pPr>
            <a:r>
              <a:rPr lang="en-US" sz="3200" dirty="0"/>
              <a:t>What percentage graduate?</a:t>
            </a:r>
          </a:p>
          <a:p>
            <a:pPr marL="285750" indent="-285750">
              <a:buFont typeface="Arial" panose="020B0604020202020204" pitchFamily="34" charset="0"/>
              <a:buChar char="•"/>
            </a:pPr>
            <a:r>
              <a:rPr lang="en-US" sz="3200" dirty="0"/>
              <a:t>What careers do students pursue: working at nonprofits, government agencies, business, K-12 teaching, research in academia, …?</a:t>
            </a:r>
          </a:p>
          <a:p>
            <a:pPr marL="285750" indent="-285750">
              <a:buFont typeface="Arial" panose="020B0604020202020204" pitchFamily="34" charset="0"/>
              <a:buChar char="•"/>
            </a:pPr>
            <a:r>
              <a:rPr lang="en-US" sz="3200" dirty="0"/>
              <a:t>What training and resources does this program offer for your intended career path?</a:t>
            </a:r>
          </a:p>
          <a:p>
            <a:pPr marL="285750" indent="-285750">
              <a:buFont typeface="Arial" panose="020B0604020202020204" pitchFamily="34" charset="0"/>
              <a:buChar char="•"/>
            </a:pPr>
            <a:r>
              <a:rPr lang="en-US" sz="3200" dirty="0"/>
              <a:t>What resources are there for being safe in the lab and field?</a:t>
            </a:r>
          </a:p>
          <a:p>
            <a:pPr marL="285750" indent="-285750">
              <a:buFont typeface="Arial" panose="020B0604020202020204" pitchFamily="34" charset="0"/>
              <a:buChar char="•"/>
            </a:pPr>
            <a:r>
              <a:rPr lang="en-US" sz="3200" dirty="0"/>
              <a:t>How do students fund their research?</a:t>
            </a:r>
          </a:p>
          <a:p>
            <a:pPr marL="285750" indent="-285750">
              <a:buFont typeface="Arial" panose="020B0604020202020204" pitchFamily="34" charset="0"/>
              <a:buChar char="•"/>
            </a:pPr>
            <a:r>
              <a:rPr lang="en-US" sz="3200" dirty="0"/>
              <a:t>How does student funding work (from school, from grants)?</a:t>
            </a:r>
          </a:p>
          <a:p>
            <a:pPr marL="285750" indent="-285750">
              <a:buFont typeface="Arial" panose="020B0604020202020204" pitchFamily="34" charset="0"/>
              <a:buChar char="•"/>
            </a:pPr>
            <a:r>
              <a:rPr lang="en-US" sz="3200" dirty="0"/>
              <a:t>What do current and past students think of the program?</a:t>
            </a:r>
          </a:p>
        </p:txBody>
      </p:sp>
    </p:spTree>
    <p:extLst>
      <p:ext uri="{BB962C8B-B14F-4D97-AF65-F5344CB8AC3E}">
        <p14:creationId xmlns:p14="http://schemas.microsoft.com/office/powerpoint/2010/main" val="3237584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A44C77-664C-4E41-48E2-F6AA2A287218}"/>
              </a:ext>
            </a:extLst>
          </p:cNvPr>
          <p:cNvSpPr txBox="1"/>
          <p:nvPr/>
        </p:nvSpPr>
        <p:spPr>
          <a:xfrm>
            <a:off x="152400" y="0"/>
            <a:ext cx="11925300" cy="6740307"/>
          </a:xfrm>
          <a:prstGeom prst="rect">
            <a:avLst/>
          </a:prstGeom>
          <a:noFill/>
        </p:spPr>
        <p:txBody>
          <a:bodyPr wrap="square" rtlCol="0">
            <a:spAutoFit/>
          </a:bodyPr>
          <a:lstStyle/>
          <a:p>
            <a:pPr marL="457200" indent="-457200">
              <a:buFont typeface="Arial" panose="020B0604020202020204" pitchFamily="34" charset="0"/>
              <a:buChar char="•"/>
            </a:pPr>
            <a:r>
              <a:rPr lang="en-US" sz="3200" b="1" dirty="0"/>
              <a:t>August-November</a:t>
            </a:r>
            <a:r>
              <a:rPr lang="en-US" sz="3200" dirty="0"/>
              <a:t>: Identify and reach out to potential advisors</a:t>
            </a:r>
          </a:p>
          <a:p>
            <a:pPr marL="914400" lvl="1" indent="-457200">
              <a:buFont typeface="Arial" panose="020B0604020202020204" pitchFamily="34" charset="0"/>
              <a:buChar char="•"/>
            </a:pPr>
            <a:r>
              <a:rPr lang="en-US" sz="2400" dirty="0"/>
              <a:t>If you reach out and they don’t reply, try again a month later</a:t>
            </a:r>
          </a:p>
          <a:p>
            <a:pPr marL="457200" indent="-457200">
              <a:buFont typeface="Arial" panose="020B0604020202020204" pitchFamily="34" charset="0"/>
              <a:buChar char="•"/>
            </a:pPr>
            <a:r>
              <a:rPr lang="en-US" sz="3200" b="1" dirty="0"/>
              <a:t>October</a:t>
            </a:r>
            <a:r>
              <a:rPr lang="en-US" sz="3200" dirty="0"/>
              <a:t>: Apply to NSF Graduate Research Fellowship Program</a:t>
            </a:r>
          </a:p>
          <a:p>
            <a:pPr marL="914400" lvl="1" indent="-457200">
              <a:buFont typeface="Arial" panose="020B0604020202020204" pitchFamily="34" charset="0"/>
              <a:buChar char="•"/>
            </a:pPr>
            <a:r>
              <a:rPr lang="en-US" sz="2400" dirty="0"/>
              <a:t>A 2 page essay on research, 3 page essay on you, possibility of a 3 year fellowship</a:t>
            </a:r>
            <a:endParaRPr lang="en-US" sz="3200" dirty="0"/>
          </a:p>
          <a:p>
            <a:pPr marL="457200" indent="-457200">
              <a:buFont typeface="Arial" panose="020B0604020202020204" pitchFamily="34" charset="0"/>
              <a:buChar char="•"/>
            </a:pPr>
            <a:r>
              <a:rPr lang="en-US" sz="3200" b="1" dirty="0"/>
              <a:t>November-December</a:t>
            </a:r>
            <a:r>
              <a:rPr lang="en-US" sz="3200" dirty="0"/>
              <a:t>: Apply to grad school!</a:t>
            </a:r>
          </a:p>
          <a:p>
            <a:pPr marL="914400" lvl="1" indent="-457200">
              <a:buFont typeface="Arial" panose="020B0604020202020204" pitchFamily="34" charset="0"/>
              <a:buChar char="•"/>
            </a:pPr>
            <a:r>
              <a:rPr lang="en-US" sz="2400" dirty="0"/>
              <a:t>Check for deadlines</a:t>
            </a:r>
          </a:p>
          <a:p>
            <a:pPr marL="914400" lvl="1" indent="-457200">
              <a:buFont typeface="Arial" panose="020B0604020202020204" pitchFamily="34" charset="0"/>
              <a:buChar char="•"/>
            </a:pPr>
            <a:r>
              <a:rPr lang="en-US" sz="2400" dirty="0"/>
              <a:t>There may be fees to apply; there may also be fee waivers</a:t>
            </a:r>
          </a:p>
          <a:p>
            <a:pPr marL="457200" indent="-457200">
              <a:buFont typeface="Arial" panose="020B0604020202020204" pitchFamily="34" charset="0"/>
              <a:buChar char="•"/>
            </a:pPr>
            <a:r>
              <a:rPr lang="en-US" sz="3200" b="1" dirty="0"/>
              <a:t>January-February</a:t>
            </a:r>
            <a:r>
              <a:rPr lang="en-US" sz="3200" dirty="0"/>
              <a:t>: Visits?</a:t>
            </a:r>
          </a:p>
          <a:p>
            <a:pPr marL="914400" lvl="1" indent="-457200">
              <a:buFont typeface="Arial" panose="020B0604020202020204" pitchFamily="34" charset="0"/>
              <a:buChar char="•"/>
            </a:pPr>
            <a:r>
              <a:rPr lang="en-US" sz="2400" dirty="0"/>
              <a:t>Some places may invite you out to a visit weekend (and pay for it); others may invite you to visit but you pay. Visits help you evaluate them and vice versa.</a:t>
            </a:r>
          </a:p>
          <a:p>
            <a:pPr marL="457200" indent="-457200">
              <a:buFont typeface="Arial" panose="020B0604020202020204" pitchFamily="34" charset="0"/>
              <a:buChar char="•"/>
            </a:pPr>
            <a:r>
              <a:rPr lang="en-US" sz="3200" b="1" dirty="0"/>
              <a:t>January-April</a:t>
            </a:r>
            <a:r>
              <a:rPr lang="en-US" sz="3200" dirty="0"/>
              <a:t> (and sometimes later): Offer, rejection, or waitlist</a:t>
            </a:r>
          </a:p>
          <a:p>
            <a:pPr marL="914400" lvl="1" indent="-457200">
              <a:buFont typeface="Arial" panose="020B0604020202020204" pitchFamily="34" charset="0"/>
              <a:buChar char="•"/>
            </a:pPr>
            <a:r>
              <a:rPr lang="en-US" sz="2400" dirty="0"/>
              <a:t>Offer letter should have details of support: funding, how many years guaranteed (does it depend on your advisor getting a grant?), conditions</a:t>
            </a:r>
            <a:endParaRPr lang="en-US" sz="3200" dirty="0"/>
          </a:p>
          <a:p>
            <a:pPr marL="457200" indent="-457200">
              <a:buFont typeface="Arial" panose="020B0604020202020204" pitchFamily="34" charset="0"/>
              <a:buChar char="•"/>
            </a:pPr>
            <a:r>
              <a:rPr lang="en-US" sz="3200" b="1" dirty="0"/>
              <a:t>April 15</a:t>
            </a:r>
            <a:r>
              <a:rPr lang="en-US" sz="3200" dirty="0"/>
              <a:t>: Typical deadline for acceptance</a:t>
            </a:r>
          </a:p>
          <a:p>
            <a:pPr marL="914400" lvl="1" indent="-457200">
              <a:buFont typeface="Arial" panose="020B0604020202020204" pitchFamily="34" charset="0"/>
              <a:buChar char="•"/>
            </a:pPr>
            <a:r>
              <a:rPr lang="en-US" sz="2000" dirty="0"/>
              <a:t>https://</a:t>
            </a:r>
            <a:r>
              <a:rPr lang="en-US" sz="2000" dirty="0" err="1"/>
              <a:t>cgsnet.org</a:t>
            </a:r>
            <a:r>
              <a:rPr lang="en-US" sz="2000" dirty="0"/>
              <a:t>/resources/for-current-prospective-graduate-students/april-15-resolution </a:t>
            </a:r>
            <a:r>
              <a:rPr lang="en-US" sz="2400" dirty="0"/>
              <a:t>: but do accept or reject offers as soon as you can – help your waitlisted peers!</a:t>
            </a:r>
          </a:p>
        </p:txBody>
      </p:sp>
    </p:spTree>
    <p:extLst>
      <p:ext uri="{BB962C8B-B14F-4D97-AF65-F5344CB8AC3E}">
        <p14:creationId xmlns:p14="http://schemas.microsoft.com/office/powerpoint/2010/main" val="442705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DD55FF-6A14-D78D-B9D8-BA4C62A9A85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Applications</a:t>
            </a:r>
          </a:p>
        </p:txBody>
      </p:sp>
      <p:sp>
        <p:nvSpPr>
          <p:cNvPr id="4" name="TextBox 3">
            <a:extLst>
              <a:ext uri="{FF2B5EF4-FFF2-40B4-BE49-F238E27FC236}">
                <a16:creationId xmlns:a16="http://schemas.microsoft.com/office/drawing/2014/main" id="{56987AE4-66E8-21C2-FCCD-F27BC99C8E35}"/>
              </a:ext>
            </a:extLst>
          </p:cNvPr>
          <p:cNvSpPr txBox="1"/>
          <p:nvPr/>
        </p:nvSpPr>
        <p:spPr>
          <a:xfrm>
            <a:off x="838200" y="1534510"/>
            <a:ext cx="9777248"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Transcripts</a:t>
            </a:r>
          </a:p>
          <a:p>
            <a:pPr marL="285750" indent="-285750">
              <a:buFont typeface="Arial" panose="020B0604020202020204" pitchFamily="34" charset="0"/>
              <a:buChar char="•"/>
            </a:pPr>
            <a:r>
              <a:rPr lang="en-US" sz="2800" dirty="0"/>
              <a:t>Letters of recommendation</a:t>
            </a:r>
          </a:p>
          <a:p>
            <a:pPr marL="285750" indent="-285750">
              <a:buFont typeface="Arial" panose="020B0604020202020204" pitchFamily="34" charset="0"/>
              <a:buChar char="•"/>
            </a:pPr>
            <a:r>
              <a:rPr lang="en-US" sz="2800" dirty="0"/>
              <a:t>Research statement</a:t>
            </a:r>
          </a:p>
          <a:p>
            <a:pPr marL="285750" indent="-285750">
              <a:buFont typeface="Arial" panose="020B0604020202020204" pitchFamily="34" charset="0"/>
              <a:buChar char="•"/>
            </a:pPr>
            <a:r>
              <a:rPr lang="en-US" sz="2800" dirty="0"/>
              <a:t>Personal statement</a:t>
            </a:r>
          </a:p>
          <a:p>
            <a:pPr marL="285750" indent="-285750">
              <a:buFont typeface="Arial" panose="020B0604020202020204" pitchFamily="34" charset="0"/>
              <a:buChar char="•"/>
            </a:pPr>
            <a:r>
              <a:rPr lang="en-US" sz="2800" dirty="0"/>
              <a:t>Diversity statement (sometimes)</a:t>
            </a:r>
          </a:p>
        </p:txBody>
      </p:sp>
    </p:spTree>
    <p:extLst>
      <p:ext uri="{BB962C8B-B14F-4D97-AF65-F5344CB8AC3E}">
        <p14:creationId xmlns:p14="http://schemas.microsoft.com/office/powerpoint/2010/main" val="220054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2114"/>
          </a:schemeClr>
        </a:solidFill>
        <a:effectLst/>
      </p:bgPr>
    </p:bg>
    <p:spTree>
      <p:nvGrpSpPr>
        <p:cNvPr id="1" name="">
          <a:extLst>
            <a:ext uri="{FF2B5EF4-FFF2-40B4-BE49-F238E27FC236}">
              <a16:creationId xmlns:a16="http://schemas.microsoft.com/office/drawing/2014/main" id="{55C61769-A279-1C5F-9C69-DC963F70197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843DF6A-8347-242F-C529-8A013B9E209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International students</a:t>
            </a:r>
          </a:p>
        </p:txBody>
      </p:sp>
      <p:sp>
        <p:nvSpPr>
          <p:cNvPr id="4" name="TextBox 3">
            <a:extLst>
              <a:ext uri="{FF2B5EF4-FFF2-40B4-BE49-F238E27FC236}">
                <a16:creationId xmlns:a16="http://schemas.microsoft.com/office/drawing/2014/main" id="{04D660BD-E138-05AD-E197-4D214F89F440}"/>
              </a:ext>
            </a:extLst>
          </p:cNvPr>
          <p:cNvSpPr txBox="1"/>
          <p:nvPr/>
        </p:nvSpPr>
        <p:spPr>
          <a:xfrm>
            <a:off x="838200" y="1534510"/>
            <a:ext cx="9777248"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Visa required (up to US whether to grant)</a:t>
            </a:r>
          </a:p>
          <a:p>
            <a:pPr marL="285750" indent="-285750">
              <a:buFont typeface="Arial" panose="020B0604020202020204" pitchFamily="34" charset="0"/>
              <a:buChar char="•"/>
            </a:pPr>
            <a:r>
              <a:rPr lang="en-US" sz="2800" dirty="0"/>
              <a:t>Potential limits on funding (no NSF GRFP, for example)</a:t>
            </a:r>
          </a:p>
          <a:p>
            <a:pPr marL="285750" indent="-285750">
              <a:buFont typeface="Arial" panose="020B0604020202020204" pitchFamily="34" charset="0"/>
              <a:buChar char="•"/>
            </a:pPr>
            <a:r>
              <a:rPr lang="en-US" sz="2800" dirty="0"/>
              <a:t>Limits on outside paid work</a:t>
            </a:r>
          </a:p>
          <a:p>
            <a:pPr marL="285750" indent="-285750">
              <a:buFont typeface="Arial" panose="020B0604020202020204" pitchFamily="34" charset="0"/>
              <a:buChar char="•"/>
            </a:pPr>
            <a:r>
              <a:rPr lang="en-US" sz="2800" dirty="0"/>
              <a:t>Potential tests for showing English proficiency</a:t>
            </a:r>
          </a:p>
          <a:p>
            <a:pPr marL="285750" indent="-285750">
              <a:buFont typeface="Arial" panose="020B0604020202020204" pitchFamily="34" charset="0"/>
              <a:buChar char="•"/>
            </a:pPr>
            <a:r>
              <a:rPr lang="en-US" sz="2800" dirty="0"/>
              <a:t>Strikes, arrests, etc. might have different effects</a:t>
            </a:r>
          </a:p>
        </p:txBody>
      </p:sp>
    </p:spTree>
    <p:extLst>
      <p:ext uri="{BB962C8B-B14F-4D97-AF65-F5344CB8AC3E}">
        <p14:creationId xmlns:p14="http://schemas.microsoft.com/office/powerpoint/2010/main" val="3564016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24861BB-8A22-EC44-5C87-EFE2F88A7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57" y="589149"/>
            <a:ext cx="10715626" cy="5957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AE8CF8-A6D7-95D6-B16B-5D74AC6400BE}"/>
              </a:ext>
            </a:extLst>
          </p:cNvPr>
          <p:cNvSpPr txBox="1"/>
          <p:nvPr/>
        </p:nvSpPr>
        <p:spPr>
          <a:xfrm>
            <a:off x="119270" y="53873"/>
            <a:ext cx="6096000" cy="523220"/>
          </a:xfrm>
          <a:prstGeom prst="rect">
            <a:avLst/>
          </a:prstGeom>
          <a:noFill/>
        </p:spPr>
        <p:txBody>
          <a:bodyPr wrap="square">
            <a:spAutoFit/>
          </a:bodyPr>
          <a:lstStyle/>
          <a:p>
            <a:r>
              <a:rPr lang="en-US" sz="2800" dirty="0"/>
              <a:t>Consider power dynamics and getting help</a:t>
            </a:r>
          </a:p>
        </p:txBody>
      </p:sp>
      <p:sp>
        <p:nvSpPr>
          <p:cNvPr id="4" name="TextBox 3">
            <a:extLst>
              <a:ext uri="{FF2B5EF4-FFF2-40B4-BE49-F238E27FC236}">
                <a16:creationId xmlns:a16="http://schemas.microsoft.com/office/drawing/2014/main" id="{A7EDBE96-9C29-6BD9-BDF8-94CB55F49C00}"/>
              </a:ext>
            </a:extLst>
          </p:cNvPr>
          <p:cNvSpPr txBox="1"/>
          <p:nvPr/>
        </p:nvSpPr>
        <p:spPr>
          <a:xfrm>
            <a:off x="795129" y="6546573"/>
            <a:ext cx="4439479" cy="261610"/>
          </a:xfrm>
          <a:prstGeom prst="rect">
            <a:avLst/>
          </a:prstGeom>
          <a:noFill/>
        </p:spPr>
        <p:txBody>
          <a:bodyPr wrap="square" rtlCol="0">
            <a:spAutoFit/>
          </a:bodyPr>
          <a:lstStyle/>
          <a:p>
            <a:r>
              <a:rPr lang="en-US" sz="1100" dirty="0"/>
              <a:t>UTK EEB Graduate student group, GREBE (diagram somewhat out of date)</a:t>
            </a:r>
          </a:p>
        </p:txBody>
      </p:sp>
    </p:spTree>
    <p:extLst>
      <p:ext uri="{BB962C8B-B14F-4D97-AF65-F5344CB8AC3E}">
        <p14:creationId xmlns:p14="http://schemas.microsoft.com/office/powerpoint/2010/main" val="3796970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DEAB1-98C4-5EB9-904F-833D32CFDE86}"/>
              </a:ext>
            </a:extLst>
          </p:cNvPr>
          <p:cNvSpPr txBox="1"/>
          <p:nvPr/>
        </p:nvSpPr>
        <p:spPr>
          <a:xfrm>
            <a:off x="483476" y="336331"/>
            <a:ext cx="8229600" cy="646331"/>
          </a:xfrm>
          <a:prstGeom prst="rect">
            <a:avLst/>
          </a:prstGeom>
          <a:noFill/>
        </p:spPr>
        <p:txBody>
          <a:bodyPr wrap="square" rtlCol="0">
            <a:spAutoFit/>
          </a:bodyPr>
          <a:lstStyle/>
          <a:p>
            <a:r>
              <a:rPr lang="en-US" sz="3600" dirty="0"/>
              <a:t>Careers in EEB with a Masters or PhD</a:t>
            </a:r>
          </a:p>
        </p:txBody>
      </p:sp>
      <p:sp>
        <p:nvSpPr>
          <p:cNvPr id="5" name="TextBox 4">
            <a:extLst>
              <a:ext uri="{FF2B5EF4-FFF2-40B4-BE49-F238E27FC236}">
                <a16:creationId xmlns:a16="http://schemas.microsoft.com/office/drawing/2014/main" id="{D1D0EAE2-A8A4-B4A4-00B6-0B65810A94B9}"/>
              </a:ext>
            </a:extLst>
          </p:cNvPr>
          <p:cNvSpPr txBox="1"/>
          <p:nvPr/>
        </p:nvSpPr>
        <p:spPr>
          <a:xfrm>
            <a:off x="273269" y="1334814"/>
            <a:ext cx="7725103" cy="5262979"/>
          </a:xfrm>
          <a:prstGeom prst="rect">
            <a:avLst/>
          </a:prstGeom>
          <a:noFill/>
        </p:spPr>
        <p:txBody>
          <a:bodyPr wrap="square" rtlCol="0">
            <a:spAutoFit/>
          </a:bodyPr>
          <a:lstStyle/>
          <a:p>
            <a:pPr marL="285750" indent="-285750">
              <a:buFont typeface="Arial" panose="020B0604020202020204" pitchFamily="34" charset="0"/>
              <a:buChar char="•"/>
            </a:pPr>
            <a:r>
              <a:rPr lang="en-US" sz="2800" b="1" dirty="0"/>
              <a:t>Non-governmental Organizations </a:t>
            </a:r>
            <a:r>
              <a:rPr lang="en-US" sz="2800" dirty="0"/>
              <a:t>(NGOs): Conservation, remediation, education</a:t>
            </a:r>
          </a:p>
          <a:p>
            <a:pPr marL="285750" indent="-285750">
              <a:buFont typeface="Arial" panose="020B0604020202020204" pitchFamily="34" charset="0"/>
              <a:buChar char="•"/>
            </a:pPr>
            <a:r>
              <a:rPr lang="en-US" sz="2800" b="1" dirty="0"/>
              <a:t>Government agencies</a:t>
            </a:r>
            <a:r>
              <a:rPr lang="en-US" sz="2800" dirty="0"/>
              <a:t>: National / state parks, wildlife agencies, regulatory agencies</a:t>
            </a:r>
          </a:p>
          <a:p>
            <a:pPr marL="285750" indent="-285750">
              <a:buFont typeface="Arial" panose="020B0604020202020204" pitchFamily="34" charset="0"/>
              <a:buChar char="•"/>
            </a:pPr>
            <a:r>
              <a:rPr lang="en-US" sz="2800" b="1" dirty="0"/>
              <a:t>Academia</a:t>
            </a:r>
            <a:r>
              <a:rPr lang="en-US" sz="2800" dirty="0"/>
              <a:t>: Lab manager, curator, tenure-stream faculty, non tenure-stream faculty</a:t>
            </a:r>
          </a:p>
          <a:p>
            <a:pPr marL="285750" indent="-285750">
              <a:buFont typeface="Arial" panose="020B0604020202020204" pitchFamily="34" charset="0"/>
              <a:buChar char="•"/>
            </a:pPr>
            <a:r>
              <a:rPr lang="en-US" sz="2800" b="1" dirty="0"/>
              <a:t>Industry</a:t>
            </a:r>
            <a:r>
              <a:rPr lang="en-US" sz="2800" dirty="0"/>
              <a:t>: Research, data analysis, sustainability initiatives</a:t>
            </a:r>
          </a:p>
          <a:p>
            <a:pPr marL="285750" indent="-285750">
              <a:buFont typeface="Arial" panose="020B0604020202020204" pitchFamily="34" charset="0"/>
              <a:buChar char="•"/>
            </a:pPr>
            <a:r>
              <a:rPr lang="en-US" sz="2800" b="1" dirty="0"/>
              <a:t>Transferrable skills</a:t>
            </a:r>
            <a:r>
              <a:rPr lang="en-US" sz="2800" dirty="0"/>
              <a:t>: Organize multiyear projects, write software, machine learning, data analytics, teaching</a:t>
            </a:r>
          </a:p>
          <a:p>
            <a:pPr marL="285750" indent="-285750">
              <a:buFont typeface="Arial" panose="020B0604020202020204" pitchFamily="34" charset="0"/>
              <a:buChar char="•"/>
            </a:pPr>
            <a:endParaRPr lang="en-US" sz="2800" dirty="0"/>
          </a:p>
        </p:txBody>
      </p:sp>
      <p:pic>
        <p:nvPicPr>
          <p:cNvPr id="1026" name="Picture 2" descr="XKCD cartoon showing a person on stage surrounded by bags of money saying 'Never stop buying lottery tickets, no matter what anyone tells you. I failed again and again, but I never gave up. I took extra jobs and poured the money into tickets. And here I am, proof that if you put in the time, it pays off!' The caption says 'Every inspirational speech by someone successful should have to start with a disclaimer about survivorship bias'.">
            <a:extLst>
              <a:ext uri="{FF2B5EF4-FFF2-40B4-BE49-F238E27FC236}">
                <a16:creationId xmlns:a16="http://schemas.microsoft.com/office/drawing/2014/main" id="{09DFFBE3-AEFB-9696-8399-756856332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8372" y="260207"/>
            <a:ext cx="4025900" cy="6007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88F210-CA2E-AB67-4544-F2722352351C}"/>
              </a:ext>
            </a:extLst>
          </p:cNvPr>
          <p:cNvSpPr txBox="1"/>
          <p:nvPr/>
        </p:nvSpPr>
        <p:spPr>
          <a:xfrm>
            <a:off x="8082456" y="6228461"/>
            <a:ext cx="2627586" cy="369332"/>
          </a:xfrm>
          <a:prstGeom prst="rect">
            <a:avLst/>
          </a:prstGeom>
          <a:noFill/>
        </p:spPr>
        <p:txBody>
          <a:bodyPr wrap="square">
            <a:spAutoFit/>
          </a:bodyPr>
          <a:lstStyle/>
          <a:p>
            <a:r>
              <a:rPr lang="en-US" b="0" i="0" u="none" strike="noStrike" dirty="0">
                <a:effectLst/>
                <a:latin typeface="Garamond" panose="02020404030301010803" pitchFamily="18" charset="0"/>
              </a:rPr>
              <a:t>XKCD by Randall Munroe</a:t>
            </a:r>
            <a:endParaRPr lang="en-US" dirty="0">
              <a:latin typeface="Garamond" panose="02020404030301010803" pitchFamily="18" charset="0"/>
            </a:endParaRPr>
          </a:p>
        </p:txBody>
      </p:sp>
    </p:spTree>
    <p:extLst>
      <p:ext uri="{BB962C8B-B14F-4D97-AF65-F5344CB8AC3E}">
        <p14:creationId xmlns:p14="http://schemas.microsoft.com/office/powerpoint/2010/main" val="611057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76D8E-5380-0D0A-B129-0A6A2267894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2429341-AABC-2AC6-A42D-76E57BB2F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57" y="589149"/>
            <a:ext cx="10715626" cy="5957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471FC9-E770-1075-A721-A058D8703FBB}"/>
              </a:ext>
            </a:extLst>
          </p:cNvPr>
          <p:cNvSpPr txBox="1"/>
          <p:nvPr/>
        </p:nvSpPr>
        <p:spPr>
          <a:xfrm>
            <a:off x="119270" y="53873"/>
            <a:ext cx="6096000" cy="523220"/>
          </a:xfrm>
          <a:prstGeom prst="rect">
            <a:avLst/>
          </a:prstGeom>
          <a:noFill/>
        </p:spPr>
        <p:txBody>
          <a:bodyPr wrap="square">
            <a:spAutoFit/>
          </a:bodyPr>
          <a:lstStyle/>
          <a:p>
            <a:r>
              <a:rPr lang="en-US" sz="2800" dirty="0"/>
              <a:t>Consider power dynamics and getting help</a:t>
            </a:r>
          </a:p>
        </p:txBody>
      </p:sp>
      <p:sp>
        <p:nvSpPr>
          <p:cNvPr id="4" name="TextBox 3">
            <a:extLst>
              <a:ext uri="{FF2B5EF4-FFF2-40B4-BE49-F238E27FC236}">
                <a16:creationId xmlns:a16="http://schemas.microsoft.com/office/drawing/2014/main" id="{5B913664-2EE5-BE87-FC3C-318B76B0D5DF}"/>
              </a:ext>
            </a:extLst>
          </p:cNvPr>
          <p:cNvSpPr txBox="1"/>
          <p:nvPr/>
        </p:nvSpPr>
        <p:spPr>
          <a:xfrm>
            <a:off x="795129" y="6546573"/>
            <a:ext cx="4439479" cy="261610"/>
          </a:xfrm>
          <a:prstGeom prst="rect">
            <a:avLst/>
          </a:prstGeom>
          <a:noFill/>
        </p:spPr>
        <p:txBody>
          <a:bodyPr wrap="square" rtlCol="0">
            <a:spAutoFit/>
          </a:bodyPr>
          <a:lstStyle/>
          <a:p>
            <a:r>
              <a:rPr lang="en-US" sz="1100" dirty="0"/>
              <a:t>UTK EEB Graduate student group, GREBE (diagram somewhat out of date)</a:t>
            </a:r>
          </a:p>
        </p:txBody>
      </p:sp>
      <p:pic>
        <p:nvPicPr>
          <p:cNvPr id="2" name="Picture 2">
            <a:extLst>
              <a:ext uri="{FF2B5EF4-FFF2-40B4-BE49-F238E27FC236}">
                <a16:creationId xmlns:a16="http://schemas.microsoft.com/office/drawing/2014/main" id="{363F2622-DCF9-512F-BA6A-C5BF5220D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10" t="22921" r="56245" b="53054"/>
          <a:stretch/>
        </p:blipFill>
        <p:spPr bwMode="auto">
          <a:xfrm>
            <a:off x="6215270" y="1427888"/>
            <a:ext cx="4810539" cy="3373623"/>
          </a:xfrm>
          <a:prstGeom prst="rect">
            <a:avLst/>
          </a:prstGeom>
          <a:noFill/>
          <a:ln w="28575">
            <a:solidFill>
              <a:srgbClr val="FF00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CE45F5-1423-B659-F740-13321B77882D}"/>
              </a:ext>
            </a:extLst>
          </p:cNvPr>
          <p:cNvSpPr/>
          <p:nvPr/>
        </p:nvSpPr>
        <p:spPr>
          <a:xfrm>
            <a:off x="3578087" y="1987827"/>
            <a:ext cx="1987826" cy="14411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570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DFE93-DB6C-F111-0A4C-3785AD5F5A20}"/>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36428B8-20EA-463A-8E8A-2C00F7B8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57" y="589149"/>
            <a:ext cx="10715626" cy="5957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87F8FE-2F9F-4489-6FF9-04EE55BA46A4}"/>
              </a:ext>
            </a:extLst>
          </p:cNvPr>
          <p:cNvSpPr txBox="1"/>
          <p:nvPr/>
        </p:nvSpPr>
        <p:spPr>
          <a:xfrm>
            <a:off x="119270" y="53873"/>
            <a:ext cx="6096000" cy="523220"/>
          </a:xfrm>
          <a:prstGeom prst="rect">
            <a:avLst/>
          </a:prstGeom>
          <a:noFill/>
        </p:spPr>
        <p:txBody>
          <a:bodyPr wrap="square">
            <a:spAutoFit/>
          </a:bodyPr>
          <a:lstStyle/>
          <a:p>
            <a:r>
              <a:rPr lang="en-US" sz="2800" dirty="0"/>
              <a:t>Consider power dynamics and getting help</a:t>
            </a:r>
          </a:p>
        </p:txBody>
      </p:sp>
      <p:sp>
        <p:nvSpPr>
          <p:cNvPr id="4" name="TextBox 3">
            <a:extLst>
              <a:ext uri="{FF2B5EF4-FFF2-40B4-BE49-F238E27FC236}">
                <a16:creationId xmlns:a16="http://schemas.microsoft.com/office/drawing/2014/main" id="{93AEFD5B-74B7-5C2F-9BA3-D623BCE480F7}"/>
              </a:ext>
            </a:extLst>
          </p:cNvPr>
          <p:cNvSpPr txBox="1"/>
          <p:nvPr/>
        </p:nvSpPr>
        <p:spPr>
          <a:xfrm>
            <a:off x="795129" y="6546573"/>
            <a:ext cx="4439479" cy="261610"/>
          </a:xfrm>
          <a:prstGeom prst="rect">
            <a:avLst/>
          </a:prstGeom>
          <a:noFill/>
        </p:spPr>
        <p:txBody>
          <a:bodyPr wrap="square" rtlCol="0">
            <a:spAutoFit/>
          </a:bodyPr>
          <a:lstStyle/>
          <a:p>
            <a:r>
              <a:rPr lang="en-US" sz="1100" dirty="0"/>
              <a:t>UTK EEB Graduate student group, GREBE (diagram somewhat out of date)</a:t>
            </a:r>
          </a:p>
        </p:txBody>
      </p:sp>
      <p:sp>
        <p:nvSpPr>
          <p:cNvPr id="5" name="Rectangle 4">
            <a:extLst>
              <a:ext uri="{FF2B5EF4-FFF2-40B4-BE49-F238E27FC236}">
                <a16:creationId xmlns:a16="http://schemas.microsoft.com/office/drawing/2014/main" id="{9C55B68D-F8C4-B593-DA45-927397AB2D42}"/>
              </a:ext>
            </a:extLst>
          </p:cNvPr>
          <p:cNvSpPr/>
          <p:nvPr/>
        </p:nvSpPr>
        <p:spPr>
          <a:xfrm>
            <a:off x="3485322" y="5499651"/>
            <a:ext cx="1152939" cy="5665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AC3D07F1-2885-950F-3C83-718D7F346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67" t="82315" r="64408" b="8175"/>
          <a:stretch/>
        </p:blipFill>
        <p:spPr bwMode="auto">
          <a:xfrm>
            <a:off x="6453808" y="2204829"/>
            <a:ext cx="5383470" cy="2448341"/>
          </a:xfrm>
          <a:prstGeom prst="rect">
            <a:avLst/>
          </a:prstGeom>
          <a:noFill/>
          <a:ln w="28575">
            <a:solidFill>
              <a:srgbClr val="FF00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07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97E6F-804E-FF7F-41A0-27E1A579EDCD}"/>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BEADB92-66CF-B7D4-68D2-C9491CBFB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57" y="589149"/>
            <a:ext cx="10715626" cy="5957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0C9B8C-67C8-74BC-944F-97D87BDAB351}"/>
              </a:ext>
            </a:extLst>
          </p:cNvPr>
          <p:cNvSpPr txBox="1"/>
          <p:nvPr/>
        </p:nvSpPr>
        <p:spPr>
          <a:xfrm>
            <a:off x="119270" y="53873"/>
            <a:ext cx="6096000" cy="523220"/>
          </a:xfrm>
          <a:prstGeom prst="rect">
            <a:avLst/>
          </a:prstGeom>
          <a:noFill/>
        </p:spPr>
        <p:txBody>
          <a:bodyPr wrap="square">
            <a:spAutoFit/>
          </a:bodyPr>
          <a:lstStyle/>
          <a:p>
            <a:r>
              <a:rPr lang="en-US" sz="2800" dirty="0"/>
              <a:t>Consider power dynamics and getting help</a:t>
            </a:r>
          </a:p>
        </p:txBody>
      </p:sp>
      <p:sp>
        <p:nvSpPr>
          <p:cNvPr id="4" name="TextBox 3">
            <a:extLst>
              <a:ext uri="{FF2B5EF4-FFF2-40B4-BE49-F238E27FC236}">
                <a16:creationId xmlns:a16="http://schemas.microsoft.com/office/drawing/2014/main" id="{DCE1BAD4-8789-C9C1-7868-C352F7299D58}"/>
              </a:ext>
            </a:extLst>
          </p:cNvPr>
          <p:cNvSpPr txBox="1"/>
          <p:nvPr/>
        </p:nvSpPr>
        <p:spPr>
          <a:xfrm>
            <a:off x="795129" y="6546573"/>
            <a:ext cx="4439479" cy="261610"/>
          </a:xfrm>
          <a:prstGeom prst="rect">
            <a:avLst/>
          </a:prstGeom>
          <a:noFill/>
        </p:spPr>
        <p:txBody>
          <a:bodyPr wrap="square" rtlCol="0">
            <a:spAutoFit/>
          </a:bodyPr>
          <a:lstStyle/>
          <a:p>
            <a:r>
              <a:rPr lang="en-US" sz="1100" dirty="0"/>
              <a:t>UTK EEB Graduate student group, GREBE (diagram somewhat out of date)</a:t>
            </a:r>
          </a:p>
        </p:txBody>
      </p:sp>
      <p:sp>
        <p:nvSpPr>
          <p:cNvPr id="5" name="Rectangle 4">
            <a:extLst>
              <a:ext uri="{FF2B5EF4-FFF2-40B4-BE49-F238E27FC236}">
                <a16:creationId xmlns:a16="http://schemas.microsoft.com/office/drawing/2014/main" id="{8EF10217-1060-441E-8DED-BDA550AC6B20}"/>
              </a:ext>
            </a:extLst>
          </p:cNvPr>
          <p:cNvSpPr/>
          <p:nvPr/>
        </p:nvSpPr>
        <p:spPr>
          <a:xfrm>
            <a:off x="6215270" y="5755327"/>
            <a:ext cx="1431234" cy="6189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76B2BA24-A7B1-2D19-2A8E-2C6A956BAC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86" t="86739" r="37029" b="3751"/>
          <a:stretch/>
        </p:blipFill>
        <p:spPr bwMode="auto">
          <a:xfrm>
            <a:off x="5870713" y="2204829"/>
            <a:ext cx="5966565" cy="2448341"/>
          </a:xfrm>
          <a:prstGeom prst="rect">
            <a:avLst/>
          </a:prstGeom>
          <a:noFill/>
          <a:ln w="28575">
            <a:solidFill>
              <a:srgbClr val="FF00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81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0E39-0FCA-F0A8-7A76-6539960143F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53850F38-AAD9-06D4-D33C-EA9307668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57" y="589149"/>
            <a:ext cx="10715626" cy="5957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6E1014-FF63-1005-D404-23689CDBE803}"/>
              </a:ext>
            </a:extLst>
          </p:cNvPr>
          <p:cNvSpPr txBox="1"/>
          <p:nvPr/>
        </p:nvSpPr>
        <p:spPr>
          <a:xfrm>
            <a:off x="119270" y="53873"/>
            <a:ext cx="6096000" cy="523220"/>
          </a:xfrm>
          <a:prstGeom prst="rect">
            <a:avLst/>
          </a:prstGeom>
          <a:noFill/>
        </p:spPr>
        <p:txBody>
          <a:bodyPr wrap="square">
            <a:spAutoFit/>
          </a:bodyPr>
          <a:lstStyle/>
          <a:p>
            <a:r>
              <a:rPr lang="en-US" sz="2800" dirty="0"/>
              <a:t>Consider power dynamics and getting help</a:t>
            </a:r>
          </a:p>
        </p:txBody>
      </p:sp>
      <p:sp>
        <p:nvSpPr>
          <p:cNvPr id="4" name="TextBox 3">
            <a:extLst>
              <a:ext uri="{FF2B5EF4-FFF2-40B4-BE49-F238E27FC236}">
                <a16:creationId xmlns:a16="http://schemas.microsoft.com/office/drawing/2014/main" id="{26958F9E-5483-DD73-1D19-D56970E3DBCE}"/>
              </a:ext>
            </a:extLst>
          </p:cNvPr>
          <p:cNvSpPr txBox="1"/>
          <p:nvPr/>
        </p:nvSpPr>
        <p:spPr>
          <a:xfrm>
            <a:off x="795129" y="6546573"/>
            <a:ext cx="4439479" cy="261610"/>
          </a:xfrm>
          <a:prstGeom prst="rect">
            <a:avLst/>
          </a:prstGeom>
          <a:noFill/>
        </p:spPr>
        <p:txBody>
          <a:bodyPr wrap="square" rtlCol="0">
            <a:spAutoFit/>
          </a:bodyPr>
          <a:lstStyle/>
          <a:p>
            <a:r>
              <a:rPr lang="en-US" sz="1100" dirty="0"/>
              <a:t>UTK EEB Graduate student group, GREBE (diagram somewhat out of date)</a:t>
            </a:r>
          </a:p>
        </p:txBody>
      </p:sp>
    </p:spTree>
    <p:extLst>
      <p:ext uri="{BB962C8B-B14F-4D97-AF65-F5344CB8AC3E}">
        <p14:creationId xmlns:p14="http://schemas.microsoft.com/office/powerpoint/2010/main" val="1550516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6FA3E8-CBC4-3C5A-FBAC-7B0F6AE6524B}"/>
              </a:ext>
            </a:extLst>
          </p:cNvPr>
          <p:cNvSpPr txBox="1"/>
          <p:nvPr/>
        </p:nvSpPr>
        <p:spPr>
          <a:xfrm>
            <a:off x="574294" y="4120023"/>
            <a:ext cx="10518776" cy="1200329"/>
          </a:xfrm>
          <a:prstGeom prst="rect">
            <a:avLst/>
          </a:prstGeom>
        </p:spPr>
        <p:txBody>
          <a:bodyPr vert="horz" wrap="square" lIns="91440" tIns="45720" rIns="91440" bIns="45720" rtlCol="0" anchor="b">
            <a:normAutofit/>
          </a:bodyPr>
          <a:lstStyle/>
          <a:p>
            <a:pPr algn="ctr">
              <a:lnSpc>
                <a:spcPct val="90000"/>
              </a:lnSpc>
              <a:spcBef>
                <a:spcPct val="0"/>
              </a:spcBef>
              <a:spcAft>
                <a:spcPts val="600"/>
              </a:spcAft>
            </a:pPr>
            <a:r>
              <a:rPr lang="en-US" sz="7200" dirty="0">
                <a:solidFill>
                  <a:schemeClr val="bg1"/>
                </a:solidFill>
                <a:latin typeface="+mj-lt"/>
                <a:ea typeface="+mj-ea"/>
                <a:cs typeface="+mj-cs"/>
              </a:rPr>
              <a:t>Discussion and Questions</a:t>
            </a:r>
          </a:p>
        </p:txBody>
      </p:sp>
      <p:sp>
        <p:nvSpPr>
          <p:cNvPr id="3" name="TextBox 2">
            <a:extLst>
              <a:ext uri="{FF2B5EF4-FFF2-40B4-BE49-F238E27FC236}">
                <a16:creationId xmlns:a16="http://schemas.microsoft.com/office/drawing/2014/main" id="{9D49A8BC-5DBD-CB41-8E2A-D1881A26D362}"/>
              </a:ext>
            </a:extLst>
          </p:cNvPr>
          <p:cNvSpPr txBox="1"/>
          <p:nvPr/>
        </p:nvSpPr>
        <p:spPr>
          <a:xfrm>
            <a:off x="827088" y="5551200"/>
            <a:ext cx="10013189" cy="1075952"/>
          </a:xfrm>
          <a:prstGeom prst="rect">
            <a:avLst/>
          </a:prstGeom>
        </p:spPr>
        <p:txBody>
          <a:bodyPr vert="horz" lIns="91440" tIns="45720" rIns="91440" bIns="45720" rtlCol="0" anchor="t">
            <a:normAutofit/>
          </a:bodyPr>
          <a:lstStyle/>
          <a:p>
            <a:pPr algn="ctr">
              <a:lnSpc>
                <a:spcPct val="90000"/>
              </a:lnSpc>
              <a:spcBef>
                <a:spcPts val="1000"/>
              </a:spcBef>
            </a:pPr>
            <a:r>
              <a:rPr lang="en-US" sz="3200" u="sng" dirty="0" err="1">
                <a:solidFill>
                  <a:schemeClr val="bg1"/>
                </a:solidFill>
              </a:rPr>
              <a:t>ApplyingToEEB.info</a:t>
            </a:r>
            <a:endParaRPr lang="en-US" sz="3200" u="sng" dirty="0">
              <a:solidFill>
                <a:schemeClr val="bg1"/>
              </a:solidFill>
            </a:endParaRPr>
          </a:p>
        </p:txBody>
      </p:sp>
      <p:pic>
        <p:nvPicPr>
          <p:cNvPr id="5" name="Picture 4" descr="A field with trees and mountains in the background&#10;&#10;Description automatically generated">
            <a:extLst>
              <a:ext uri="{FF2B5EF4-FFF2-40B4-BE49-F238E27FC236}">
                <a16:creationId xmlns:a16="http://schemas.microsoft.com/office/drawing/2014/main" id="{56841AC1-7700-3895-3BE0-1F063DA1390E}"/>
              </a:ext>
            </a:extLst>
          </p:cNvPr>
          <p:cNvPicPr>
            <a:picLocks noChangeAspect="1"/>
          </p:cNvPicPr>
          <p:nvPr/>
        </p:nvPicPr>
        <p:blipFill>
          <a:blip r:embed="rId2"/>
          <a:srcRect t="6889" b="19940"/>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2" name="Group 1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3" name="Freeform: Shape 1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54893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E047768-69D3-B721-E46E-157B80D9B063}"/>
              </a:ext>
            </a:extLst>
          </p:cNvPr>
          <p:cNvGraphicFramePr>
            <a:graphicFrameLocks noGrp="1"/>
          </p:cNvGraphicFramePr>
          <p:nvPr>
            <p:extLst>
              <p:ext uri="{D42A27DB-BD31-4B8C-83A1-F6EECF244321}">
                <p14:modId xmlns:p14="http://schemas.microsoft.com/office/powerpoint/2010/main" val="4185110412"/>
              </p:ext>
            </p:extLst>
          </p:nvPr>
        </p:nvGraphicFramePr>
        <p:xfrm>
          <a:off x="998484" y="719666"/>
          <a:ext cx="10121460" cy="5639095"/>
        </p:xfrm>
        <a:graphic>
          <a:graphicData uri="http://schemas.openxmlformats.org/drawingml/2006/table">
            <a:tbl>
              <a:tblPr firstRow="1" bandRow="1">
                <a:tableStyleId>{073A0DAA-6AF3-43AB-8588-CEC1D06C72B9}</a:tableStyleId>
              </a:tblPr>
              <a:tblGrid>
                <a:gridCol w="2530365">
                  <a:extLst>
                    <a:ext uri="{9D8B030D-6E8A-4147-A177-3AD203B41FA5}">
                      <a16:colId xmlns:a16="http://schemas.microsoft.com/office/drawing/2014/main" val="3012479597"/>
                    </a:ext>
                  </a:extLst>
                </a:gridCol>
                <a:gridCol w="2530365">
                  <a:extLst>
                    <a:ext uri="{9D8B030D-6E8A-4147-A177-3AD203B41FA5}">
                      <a16:colId xmlns:a16="http://schemas.microsoft.com/office/drawing/2014/main" val="770229505"/>
                    </a:ext>
                  </a:extLst>
                </a:gridCol>
                <a:gridCol w="2530365">
                  <a:extLst>
                    <a:ext uri="{9D8B030D-6E8A-4147-A177-3AD203B41FA5}">
                      <a16:colId xmlns:a16="http://schemas.microsoft.com/office/drawing/2014/main" val="3440281040"/>
                    </a:ext>
                  </a:extLst>
                </a:gridCol>
                <a:gridCol w="2530365">
                  <a:extLst>
                    <a:ext uri="{9D8B030D-6E8A-4147-A177-3AD203B41FA5}">
                      <a16:colId xmlns:a16="http://schemas.microsoft.com/office/drawing/2014/main" val="3440097807"/>
                    </a:ext>
                  </a:extLst>
                </a:gridCol>
              </a:tblGrid>
              <a:tr h="1127819">
                <a:tc>
                  <a:txBody>
                    <a:bodyPr/>
                    <a:lstStyle/>
                    <a:p>
                      <a:pPr algn="ctr"/>
                      <a:r>
                        <a:rPr lang="en-US" sz="2400" dirty="0"/>
                        <a:t>Factor</a:t>
                      </a:r>
                    </a:p>
                  </a:txBody>
                  <a:tcPr anchor="ctr"/>
                </a:tc>
                <a:tc>
                  <a:txBody>
                    <a:bodyPr/>
                    <a:lstStyle/>
                    <a:p>
                      <a:pPr algn="ctr"/>
                      <a:r>
                        <a:rPr lang="en-US" sz="2400" dirty="0"/>
                        <a:t>Coursework Masters</a:t>
                      </a:r>
                    </a:p>
                  </a:txBody>
                  <a:tcPr anchor="ctr"/>
                </a:tc>
                <a:tc>
                  <a:txBody>
                    <a:bodyPr/>
                    <a:lstStyle/>
                    <a:p>
                      <a:pPr algn="ctr"/>
                      <a:r>
                        <a:rPr lang="en-US" sz="2400" dirty="0"/>
                        <a:t>Research </a:t>
                      </a:r>
                    </a:p>
                    <a:p>
                      <a:pPr algn="ctr"/>
                      <a:r>
                        <a:rPr lang="en-US" sz="2400" dirty="0"/>
                        <a:t>Masters</a:t>
                      </a:r>
                    </a:p>
                  </a:txBody>
                  <a:tcPr anchor="ctr"/>
                </a:tc>
                <a:tc>
                  <a:txBody>
                    <a:bodyPr/>
                    <a:lstStyle/>
                    <a:p>
                      <a:pPr algn="ctr"/>
                      <a:r>
                        <a:rPr lang="en-US" sz="2400" dirty="0"/>
                        <a:t>PhD</a:t>
                      </a:r>
                    </a:p>
                  </a:txBody>
                  <a:tcPr anchor="ctr"/>
                </a:tc>
                <a:extLst>
                  <a:ext uri="{0D108BD9-81ED-4DB2-BD59-A6C34878D82A}">
                    <a16:rowId xmlns:a16="http://schemas.microsoft.com/office/drawing/2014/main" val="1242923745"/>
                  </a:ext>
                </a:extLst>
              </a:tr>
              <a:tr h="1127819">
                <a:tc>
                  <a:txBody>
                    <a:bodyPr/>
                    <a:lstStyle/>
                    <a:p>
                      <a:pPr algn="ctr"/>
                      <a:r>
                        <a:rPr lang="en-US" sz="2400" dirty="0"/>
                        <a:t>Chapters </a:t>
                      </a:r>
                      <a:br>
                        <a:rPr lang="en-US" sz="2400" dirty="0"/>
                      </a:br>
                      <a:r>
                        <a:rPr lang="en-US" sz="2400" dirty="0"/>
                        <a:t>(paper equivalents)</a:t>
                      </a:r>
                    </a:p>
                  </a:txBody>
                  <a:tcPr anchor="ctr"/>
                </a:tc>
                <a:tc>
                  <a:txBody>
                    <a:bodyPr/>
                    <a:lstStyle/>
                    <a:p>
                      <a:pPr algn="ctr"/>
                      <a:r>
                        <a:rPr lang="en-US" sz="2400" dirty="0"/>
                        <a:t>0</a:t>
                      </a:r>
                    </a:p>
                  </a:txBody>
                  <a:tcPr anchor="ctr"/>
                </a:tc>
                <a:tc>
                  <a:txBody>
                    <a:bodyPr/>
                    <a:lstStyle/>
                    <a:p>
                      <a:pPr algn="ctr"/>
                      <a:r>
                        <a:rPr lang="en-US" sz="2400" dirty="0"/>
                        <a:t>1+</a:t>
                      </a:r>
                    </a:p>
                  </a:txBody>
                  <a:tcPr anchor="ctr"/>
                </a:tc>
                <a:tc>
                  <a:txBody>
                    <a:bodyPr/>
                    <a:lstStyle/>
                    <a:p>
                      <a:pPr algn="ctr"/>
                      <a:r>
                        <a:rPr lang="en-US" sz="2400" dirty="0"/>
                        <a:t>3+</a:t>
                      </a:r>
                    </a:p>
                  </a:txBody>
                  <a:tcPr anchor="ctr"/>
                </a:tc>
                <a:extLst>
                  <a:ext uri="{0D108BD9-81ED-4DB2-BD59-A6C34878D82A}">
                    <a16:rowId xmlns:a16="http://schemas.microsoft.com/office/drawing/2014/main" val="1014853791"/>
                  </a:ext>
                </a:extLst>
              </a:tr>
              <a:tr h="1127819">
                <a:tc>
                  <a:txBody>
                    <a:bodyPr/>
                    <a:lstStyle/>
                    <a:p>
                      <a:pPr algn="ctr"/>
                      <a:r>
                        <a:rPr lang="en-US" sz="2400" dirty="0"/>
                        <a:t>Years</a:t>
                      </a:r>
                    </a:p>
                  </a:txBody>
                  <a:tcPr anchor="ctr"/>
                </a:tc>
                <a:tc>
                  <a:txBody>
                    <a:bodyPr/>
                    <a:lstStyle/>
                    <a:p>
                      <a:pPr algn="ctr"/>
                      <a:r>
                        <a:rPr lang="en-US" sz="2400" dirty="0"/>
                        <a:t>2+</a:t>
                      </a:r>
                    </a:p>
                  </a:txBody>
                  <a:tcPr anchor="ctr"/>
                </a:tc>
                <a:tc>
                  <a:txBody>
                    <a:bodyPr/>
                    <a:lstStyle/>
                    <a:p>
                      <a:pPr algn="ctr"/>
                      <a:r>
                        <a:rPr lang="en-US" sz="2400" dirty="0"/>
                        <a:t>2-3</a:t>
                      </a:r>
                    </a:p>
                  </a:txBody>
                  <a:tcPr anchor="ctr"/>
                </a:tc>
                <a:tc>
                  <a:txBody>
                    <a:bodyPr/>
                    <a:lstStyle/>
                    <a:p>
                      <a:pPr algn="ctr"/>
                      <a:r>
                        <a:rPr lang="en-US" sz="2400" dirty="0"/>
                        <a:t>5-6</a:t>
                      </a:r>
                    </a:p>
                  </a:txBody>
                  <a:tcPr anchor="ctr"/>
                </a:tc>
                <a:extLst>
                  <a:ext uri="{0D108BD9-81ED-4DB2-BD59-A6C34878D82A}">
                    <a16:rowId xmlns:a16="http://schemas.microsoft.com/office/drawing/2014/main" val="3336339468"/>
                  </a:ext>
                </a:extLst>
              </a:tr>
              <a:tr h="1127819">
                <a:tc>
                  <a:txBody>
                    <a:bodyPr/>
                    <a:lstStyle/>
                    <a:p>
                      <a:pPr algn="ctr"/>
                      <a:r>
                        <a:rPr lang="en-US" sz="2400" dirty="0" err="1"/>
                        <a:t>Prereq</a:t>
                      </a:r>
                      <a:endParaRPr lang="en-US" sz="2400" dirty="0"/>
                    </a:p>
                  </a:txBody>
                  <a:tcPr anchor="ctr"/>
                </a:tc>
                <a:tc>
                  <a:txBody>
                    <a:bodyPr/>
                    <a:lstStyle/>
                    <a:p>
                      <a:pPr algn="ctr"/>
                      <a:r>
                        <a:rPr lang="en-US" sz="2400" dirty="0"/>
                        <a:t>BA/BS</a:t>
                      </a:r>
                    </a:p>
                  </a:txBody>
                  <a:tcPr anchor="ctr"/>
                </a:tc>
                <a:tc>
                  <a:txBody>
                    <a:bodyPr/>
                    <a:lstStyle/>
                    <a:p>
                      <a:pPr algn="ctr"/>
                      <a:r>
                        <a:rPr lang="en-US" sz="2400" dirty="0"/>
                        <a:t>BA/BS</a:t>
                      </a:r>
                    </a:p>
                  </a:txBody>
                  <a:tcPr anchor="ctr"/>
                </a:tc>
                <a:tc>
                  <a:txBody>
                    <a:bodyPr/>
                    <a:lstStyle/>
                    <a:p>
                      <a:pPr algn="ctr"/>
                      <a:r>
                        <a:rPr lang="en-US" sz="2400" dirty="0"/>
                        <a:t>BA/BS (most)</a:t>
                      </a:r>
                    </a:p>
                    <a:p>
                      <a:pPr algn="ctr"/>
                      <a:r>
                        <a:rPr lang="en-US" sz="2400" dirty="0"/>
                        <a:t>Masters (some)</a:t>
                      </a:r>
                    </a:p>
                  </a:txBody>
                  <a:tcPr anchor="ctr"/>
                </a:tc>
                <a:extLst>
                  <a:ext uri="{0D108BD9-81ED-4DB2-BD59-A6C34878D82A}">
                    <a16:rowId xmlns:a16="http://schemas.microsoft.com/office/drawing/2014/main" val="2065296852"/>
                  </a:ext>
                </a:extLst>
              </a:tr>
              <a:tr h="1127819">
                <a:tc>
                  <a:txBody>
                    <a:bodyPr/>
                    <a:lstStyle/>
                    <a:p>
                      <a:pPr algn="ctr"/>
                      <a:r>
                        <a:rPr lang="en-US" sz="2400" dirty="0"/>
                        <a:t>Cost</a:t>
                      </a:r>
                    </a:p>
                  </a:txBody>
                  <a:tcPr anchor="ctr"/>
                </a:tc>
                <a:tc>
                  <a:txBody>
                    <a:bodyPr/>
                    <a:lstStyle/>
                    <a:p>
                      <a:pPr algn="ctr"/>
                      <a:r>
                        <a:rPr lang="en-US" sz="2400" dirty="0"/>
                        <a:t>Student pays</a:t>
                      </a:r>
                    </a:p>
                  </a:txBody>
                  <a:tcPr anchor="ctr"/>
                </a:tc>
                <a:tc>
                  <a:txBody>
                    <a:bodyPr/>
                    <a:lstStyle/>
                    <a:p>
                      <a:pPr algn="ctr"/>
                      <a:r>
                        <a:rPr lang="en-US" sz="2400" dirty="0"/>
                        <a:t>Student or institution pays</a:t>
                      </a:r>
                    </a:p>
                  </a:txBody>
                  <a:tcPr anchor="ctr"/>
                </a:tc>
                <a:tc>
                  <a:txBody>
                    <a:bodyPr/>
                    <a:lstStyle/>
                    <a:p>
                      <a:pPr algn="ctr"/>
                      <a:r>
                        <a:rPr lang="en-US" sz="2400" dirty="0"/>
                        <a:t>Institution pays</a:t>
                      </a:r>
                    </a:p>
                  </a:txBody>
                  <a:tcPr anchor="ctr"/>
                </a:tc>
                <a:extLst>
                  <a:ext uri="{0D108BD9-81ED-4DB2-BD59-A6C34878D82A}">
                    <a16:rowId xmlns:a16="http://schemas.microsoft.com/office/drawing/2014/main" val="1293503074"/>
                  </a:ext>
                </a:extLst>
              </a:tr>
            </a:tbl>
          </a:graphicData>
        </a:graphic>
      </p:graphicFrame>
    </p:spTree>
    <p:extLst>
      <p:ext uri="{BB962C8B-B14F-4D97-AF65-F5344CB8AC3E}">
        <p14:creationId xmlns:p14="http://schemas.microsoft.com/office/powerpoint/2010/main" val="429160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9DA7-3DB9-0693-5ED1-2A77BC20FC57}"/>
              </a:ext>
            </a:extLst>
          </p:cNvPr>
          <p:cNvSpPr>
            <a:spLocks noGrp="1"/>
          </p:cNvSpPr>
          <p:nvPr>
            <p:ph type="title"/>
          </p:nvPr>
        </p:nvSpPr>
        <p:spPr/>
        <p:txBody>
          <a:bodyPr/>
          <a:lstStyle/>
          <a:p>
            <a:r>
              <a:rPr lang="en-US" dirty="0"/>
              <a:t>In EEB programs, you typically get paid</a:t>
            </a:r>
          </a:p>
        </p:txBody>
      </p:sp>
      <p:sp>
        <p:nvSpPr>
          <p:cNvPr id="3" name="Content Placeholder 2">
            <a:extLst>
              <a:ext uri="{FF2B5EF4-FFF2-40B4-BE49-F238E27FC236}">
                <a16:creationId xmlns:a16="http://schemas.microsoft.com/office/drawing/2014/main" id="{49FC1AA1-CD95-494C-F170-1FDA02274657}"/>
              </a:ext>
            </a:extLst>
          </p:cNvPr>
          <p:cNvSpPr>
            <a:spLocks noGrp="1"/>
          </p:cNvSpPr>
          <p:nvPr>
            <p:ph idx="1"/>
          </p:nvPr>
        </p:nvSpPr>
        <p:spPr>
          <a:xfrm>
            <a:off x="838200" y="1825625"/>
            <a:ext cx="10515600" cy="4667250"/>
          </a:xfrm>
        </p:spPr>
        <p:txBody>
          <a:bodyPr>
            <a:normAutofit lnSpcReduction="10000"/>
          </a:bodyPr>
          <a:lstStyle/>
          <a:p>
            <a:r>
              <a:rPr lang="en-US" dirty="0"/>
              <a:t>This is very different from undergrad, med school, vet school, law school, etc.</a:t>
            </a:r>
          </a:p>
          <a:p>
            <a:r>
              <a:rPr lang="en-US" dirty="0"/>
              <a:t>The pay isn’t for school per se</a:t>
            </a:r>
          </a:p>
          <a:p>
            <a:pPr lvl="1"/>
            <a:r>
              <a:rPr lang="en-US" dirty="0"/>
              <a:t>Teaching assistant, who often will assist a professor in teaching, run labs, or run discussion sessions</a:t>
            </a:r>
          </a:p>
          <a:p>
            <a:pPr lvl="1"/>
            <a:r>
              <a:rPr lang="en-US" dirty="0"/>
              <a:t>Research assistant who helps a professor with their research</a:t>
            </a:r>
          </a:p>
          <a:p>
            <a:r>
              <a:rPr lang="en-US" dirty="0"/>
              <a:t>The pay is typically for 9 months of work; it can be paid out over 9 or 12 months. It usually only starts the month after you start working</a:t>
            </a:r>
          </a:p>
          <a:p>
            <a:r>
              <a:rPr lang="en-US" dirty="0"/>
              <a:t>It should be promised in your admission letter</a:t>
            </a:r>
          </a:p>
          <a:p>
            <a:r>
              <a:rPr lang="en-US" dirty="0"/>
              <a:t>Tuition should be included, also subsidized health care.</a:t>
            </a:r>
          </a:p>
          <a:p>
            <a:r>
              <a:rPr lang="en-US" dirty="0"/>
              <a:t>Fees may or may not be included (but this should be clear)</a:t>
            </a:r>
          </a:p>
        </p:txBody>
      </p:sp>
    </p:spTree>
    <p:extLst>
      <p:ext uri="{BB962C8B-B14F-4D97-AF65-F5344CB8AC3E}">
        <p14:creationId xmlns:p14="http://schemas.microsoft.com/office/powerpoint/2010/main" val="142840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6E1A-17DE-3968-6D16-94E3A2B72C25}"/>
              </a:ext>
            </a:extLst>
          </p:cNvPr>
          <p:cNvPicPr>
            <a:picLocks noChangeAspect="1"/>
          </p:cNvPicPr>
          <p:nvPr/>
        </p:nvPicPr>
        <p:blipFill>
          <a:blip r:embed="rId2"/>
          <a:stretch>
            <a:fillRect/>
          </a:stretch>
        </p:blipFill>
        <p:spPr>
          <a:xfrm>
            <a:off x="392337" y="476250"/>
            <a:ext cx="5271863" cy="5905500"/>
          </a:xfrm>
          <a:prstGeom prst="rect">
            <a:avLst/>
          </a:prstGeom>
        </p:spPr>
      </p:pic>
      <p:sp>
        <p:nvSpPr>
          <p:cNvPr id="6" name="TextBox 5">
            <a:extLst>
              <a:ext uri="{FF2B5EF4-FFF2-40B4-BE49-F238E27FC236}">
                <a16:creationId xmlns:a16="http://schemas.microsoft.com/office/drawing/2014/main" id="{7268706C-083C-4D2D-FB77-859B82765B9F}"/>
              </a:ext>
            </a:extLst>
          </p:cNvPr>
          <p:cNvSpPr txBox="1"/>
          <p:nvPr/>
        </p:nvSpPr>
        <p:spPr>
          <a:xfrm>
            <a:off x="2126001" y="25400"/>
            <a:ext cx="1804533" cy="369332"/>
          </a:xfrm>
          <a:prstGeom prst="rect">
            <a:avLst/>
          </a:prstGeom>
          <a:noFill/>
        </p:spPr>
        <p:txBody>
          <a:bodyPr wrap="none" rtlCol="0">
            <a:spAutoFit/>
          </a:bodyPr>
          <a:lstStyle/>
          <a:p>
            <a:r>
              <a:rPr lang="en-US" dirty="0" err="1"/>
              <a:t>PhDStipends.com</a:t>
            </a:r>
            <a:endParaRPr lang="en-US" dirty="0"/>
          </a:p>
        </p:txBody>
      </p:sp>
      <p:sp>
        <p:nvSpPr>
          <p:cNvPr id="7" name="TextBox 6">
            <a:extLst>
              <a:ext uri="{FF2B5EF4-FFF2-40B4-BE49-F238E27FC236}">
                <a16:creationId xmlns:a16="http://schemas.microsoft.com/office/drawing/2014/main" id="{2E5D4CFF-F811-B6AC-BC02-615B383EFAE4}"/>
              </a:ext>
            </a:extLst>
          </p:cNvPr>
          <p:cNvSpPr txBox="1"/>
          <p:nvPr/>
        </p:nvSpPr>
        <p:spPr>
          <a:xfrm>
            <a:off x="6096000" y="1155700"/>
            <a:ext cx="5867400" cy="3970318"/>
          </a:xfrm>
          <a:prstGeom prst="rect">
            <a:avLst/>
          </a:prstGeom>
          <a:solidFill>
            <a:schemeClr val="bg1"/>
          </a:solidFill>
        </p:spPr>
        <p:txBody>
          <a:bodyPr wrap="square" rtlCol="0">
            <a:spAutoFit/>
          </a:bodyPr>
          <a:lstStyle/>
          <a:p>
            <a:r>
              <a:rPr lang="en-US" sz="2800" dirty="0"/>
              <a:t>Can be</a:t>
            </a:r>
          </a:p>
          <a:p>
            <a:pPr marL="285750" indent="-285750">
              <a:buFont typeface="Arial" panose="020B0604020202020204" pitchFamily="34" charset="0"/>
              <a:buChar char="•"/>
            </a:pPr>
            <a:r>
              <a:rPr lang="en-US" sz="2800" dirty="0"/>
              <a:t>Base pay for TA</a:t>
            </a:r>
          </a:p>
          <a:p>
            <a:pPr marL="285750" indent="-285750">
              <a:buFont typeface="Arial" panose="020B0604020202020204" pitchFamily="34" charset="0"/>
              <a:buChar char="•"/>
            </a:pPr>
            <a:r>
              <a:rPr lang="en-US" sz="2800" dirty="0"/>
              <a:t>Base pay + special fellowships for TA</a:t>
            </a:r>
          </a:p>
          <a:p>
            <a:pPr marL="285750" indent="-285750">
              <a:buFont typeface="Arial" panose="020B0604020202020204" pitchFamily="34" charset="0"/>
              <a:buChar char="•"/>
            </a:pPr>
            <a:r>
              <a:rPr lang="en-US" sz="2800" dirty="0"/>
              <a:t>RA pay from institution</a:t>
            </a:r>
          </a:p>
          <a:p>
            <a:pPr marL="285750" indent="-285750">
              <a:buFont typeface="Arial" panose="020B0604020202020204" pitchFamily="34" charset="0"/>
              <a:buChar char="•"/>
            </a:pPr>
            <a:r>
              <a:rPr lang="en-US" sz="2800" dirty="0"/>
              <a:t>RA pay from NSF</a:t>
            </a:r>
          </a:p>
          <a:p>
            <a:pPr marL="285750" indent="-285750">
              <a:buFont typeface="Arial" panose="020B0604020202020204" pitchFamily="34" charset="0"/>
              <a:buChar char="•"/>
            </a:pPr>
            <a:r>
              <a:rPr lang="en-US" sz="2800" dirty="0"/>
              <a:t>RA pay from NIH</a:t>
            </a:r>
          </a:p>
          <a:p>
            <a:pPr marL="285750" indent="-285750">
              <a:buFont typeface="Arial" panose="020B0604020202020204" pitchFamily="34" charset="0"/>
              <a:buChar char="•"/>
            </a:pPr>
            <a:endParaRPr lang="en-US" sz="2800" dirty="0"/>
          </a:p>
          <a:p>
            <a:r>
              <a:rPr lang="en-US" sz="2800" dirty="0"/>
              <a:t>Not necessarily predictive of what </a:t>
            </a:r>
            <a:r>
              <a:rPr lang="en-US" sz="2800" i="1" dirty="0"/>
              <a:t>you</a:t>
            </a:r>
            <a:r>
              <a:rPr lang="en-US" sz="2800" dirty="0"/>
              <a:t> </a:t>
            </a:r>
          </a:p>
          <a:p>
            <a:r>
              <a:rPr lang="en-US" sz="2800" dirty="0"/>
              <a:t>will be paid, but good for comparison</a:t>
            </a:r>
          </a:p>
        </p:txBody>
      </p:sp>
      <p:sp>
        <p:nvSpPr>
          <p:cNvPr id="9" name="Oval 8">
            <a:extLst>
              <a:ext uri="{FF2B5EF4-FFF2-40B4-BE49-F238E27FC236}">
                <a16:creationId xmlns:a16="http://schemas.microsoft.com/office/drawing/2014/main" id="{B60D734D-4E1D-114E-12FC-AB3F300E20A6}"/>
              </a:ext>
            </a:extLst>
          </p:cNvPr>
          <p:cNvSpPr/>
          <p:nvPr/>
        </p:nvSpPr>
        <p:spPr>
          <a:xfrm>
            <a:off x="3009900" y="2921000"/>
            <a:ext cx="920634" cy="5969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0A4918-31B2-B720-9D2E-8CDE528AFD3B}"/>
              </a:ext>
            </a:extLst>
          </p:cNvPr>
          <p:cNvCxnSpPr/>
          <p:nvPr/>
        </p:nvCxnSpPr>
        <p:spPr>
          <a:xfrm flipV="1">
            <a:off x="3810000" y="1460500"/>
            <a:ext cx="2286000" cy="1536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85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A72F2E-E4D7-DDC9-B674-F69FC8716DA6}"/>
              </a:ext>
            </a:extLst>
          </p:cNvPr>
          <p:cNvSpPr txBox="1"/>
          <p:nvPr/>
        </p:nvSpPr>
        <p:spPr>
          <a:xfrm>
            <a:off x="508000" y="297934"/>
            <a:ext cx="6096000" cy="369332"/>
          </a:xfrm>
          <a:prstGeom prst="rect">
            <a:avLst/>
          </a:prstGeom>
          <a:noFill/>
        </p:spPr>
        <p:txBody>
          <a:bodyPr wrap="square">
            <a:spAutoFit/>
          </a:bodyPr>
          <a:lstStyle/>
          <a:p>
            <a:r>
              <a:rPr lang="en-US" dirty="0" err="1"/>
              <a:t>livingwage.mit.edu</a:t>
            </a:r>
            <a:endParaRPr lang="en-US" dirty="0"/>
          </a:p>
        </p:txBody>
      </p:sp>
      <p:pic>
        <p:nvPicPr>
          <p:cNvPr id="7" name="Picture 6" descr="A screenshot of a calculator&#10;&#10;Description automatically generated">
            <a:extLst>
              <a:ext uri="{FF2B5EF4-FFF2-40B4-BE49-F238E27FC236}">
                <a16:creationId xmlns:a16="http://schemas.microsoft.com/office/drawing/2014/main" id="{08160535-88CD-2499-2B45-F4B506212D93}"/>
              </a:ext>
            </a:extLst>
          </p:cNvPr>
          <p:cNvPicPr>
            <a:picLocks noChangeAspect="1"/>
          </p:cNvPicPr>
          <p:nvPr/>
        </p:nvPicPr>
        <p:blipFill>
          <a:blip r:embed="rId3"/>
          <a:stretch>
            <a:fillRect/>
          </a:stretch>
        </p:blipFill>
        <p:spPr>
          <a:xfrm>
            <a:off x="236300" y="876300"/>
            <a:ext cx="9377600" cy="5684750"/>
          </a:xfrm>
          <a:prstGeom prst="rect">
            <a:avLst/>
          </a:prstGeom>
        </p:spPr>
      </p:pic>
      <p:sp>
        <p:nvSpPr>
          <p:cNvPr id="8" name="TextBox 7">
            <a:extLst>
              <a:ext uri="{FF2B5EF4-FFF2-40B4-BE49-F238E27FC236}">
                <a16:creationId xmlns:a16="http://schemas.microsoft.com/office/drawing/2014/main" id="{24FC898F-0909-C8F9-E7E3-A14CA697FF73}"/>
              </a:ext>
            </a:extLst>
          </p:cNvPr>
          <p:cNvSpPr txBox="1"/>
          <p:nvPr/>
        </p:nvSpPr>
        <p:spPr>
          <a:xfrm>
            <a:off x="8996600" y="1981200"/>
            <a:ext cx="2959100" cy="1200329"/>
          </a:xfrm>
          <a:prstGeom prst="rect">
            <a:avLst/>
          </a:prstGeom>
          <a:solidFill>
            <a:schemeClr val="bg1"/>
          </a:solidFill>
          <a:effectLst>
            <a:outerShdw blurRad="63500" sx="105000" sy="105000" algn="ctr" rotWithShape="0">
              <a:prstClr val="black">
                <a:alpha val="40000"/>
              </a:prstClr>
            </a:outerShdw>
          </a:effectLst>
        </p:spPr>
        <p:txBody>
          <a:bodyPr wrap="square" rtlCol="0">
            <a:spAutoFit/>
          </a:bodyPr>
          <a:lstStyle/>
          <a:p>
            <a:r>
              <a:rPr lang="en-US" sz="2400" dirty="0"/>
              <a:t>$30.04/</a:t>
            </a:r>
            <a:r>
              <a:rPr lang="en-US" sz="2400" dirty="0" err="1"/>
              <a:t>hr</a:t>
            </a:r>
            <a:r>
              <a:rPr lang="en-US" sz="2400" dirty="0"/>
              <a:t> * 2080 </a:t>
            </a:r>
            <a:r>
              <a:rPr lang="en-US" sz="2400" dirty="0" err="1"/>
              <a:t>hr</a:t>
            </a:r>
            <a:r>
              <a:rPr lang="en-US" sz="2400" dirty="0"/>
              <a:t> = $62,483 living wage for the year</a:t>
            </a:r>
          </a:p>
        </p:txBody>
      </p:sp>
      <p:sp>
        <p:nvSpPr>
          <p:cNvPr id="9" name="Oval 8">
            <a:extLst>
              <a:ext uri="{FF2B5EF4-FFF2-40B4-BE49-F238E27FC236}">
                <a16:creationId xmlns:a16="http://schemas.microsoft.com/office/drawing/2014/main" id="{B19FC4E5-7ACE-9206-7F3E-EF00FF38DEE6}"/>
              </a:ext>
            </a:extLst>
          </p:cNvPr>
          <p:cNvSpPr/>
          <p:nvPr/>
        </p:nvSpPr>
        <p:spPr>
          <a:xfrm>
            <a:off x="1511300" y="5016500"/>
            <a:ext cx="647700" cy="469900"/>
          </a:xfrm>
          <a:prstGeom prst="ellipse">
            <a:avLst/>
          </a:prstGeom>
          <a:noFill/>
          <a:ln>
            <a:solidFill>
              <a:srgbClr val="FF0000"/>
            </a:solidFill>
            <a:extLst>
              <a:ext uri="{C807C97D-BFC1-408E-A445-0C87EB9F89A2}">
                <ask:lineSketchStyleProps xmlns:ask="http://schemas.microsoft.com/office/drawing/2018/sketchyshapes" sd="1219033472">
                  <a:custGeom>
                    <a:avLst/>
                    <a:gdLst>
                      <a:gd name="connsiteX0" fmla="*/ 0 w 920634"/>
                      <a:gd name="connsiteY0" fmla="*/ 298450 h 596900"/>
                      <a:gd name="connsiteX1" fmla="*/ 460317 w 920634"/>
                      <a:gd name="connsiteY1" fmla="*/ 0 h 596900"/>
                      <a:gd name="connsiteX2" fmla="*/ 920634 w 920634"/>
                      <a:gd name="connsiteY2" fmla="*/ 298450 h 596900"/>
                      <a:gd name="connsiteX3" fmla="*/ 460317 w 920634"/>
                      <a:gd name="connsiteY3" fmla="*/ 596900 h 596900"/>
                      <a:gd name="connsiteX4" fmla="*/ 0 w 920634"/>
                      <a:gd name="connsiteY4" fmla="*/ 29845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634" h="596900" extrusionOk="0">
                        <a:moveTo>
                          <a:pt x="0" y="298450"/>
                        </a:moveTo>
                        <a:cubicBezTo>
                          <a:pt x="-10379" y="127219"/>
                          <a:pt x="170103" y="13507"/>
                          <a:pt x="460317" y="0"/>
                        </a:cubicBezTo>
                        <a:cubicBezTo>
                          <a:pt x="738753" y="5097"/>
                          <a:pt x="898855" y="134314"/>
                          <a:pt x="920634" y="298450"/>
                        </a:cubicBezTo>
                        <a:cubicBezTo>
                          <a:pt x="880852" y="502128"/>
                          <a:pt x="707305" y="636907"/>
                          <a:pt x="460317" y="596900"/>
                        </a:cubicBezTo>
                        <a:cubicBezTo>
                          <a:pt x="190243" y="588229"/>
                          <a:pt x="11177" y="468620"/>
                          <a:pt x="0" y="29845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8FA9AED-B833-92A7-BAB6-C2649D03B60C}"/>
              </a:ext>
            </a:extLst>
          </p:cNvPr>
          <p:cNvCxnSpPr>
            <a:cxnSpLocks/>
            <a:stCxn id="9" idx="7"/>
          </p:cNvCxnSpPr>
          <p:nvPr/>
        </p:nvCxnSpPr>
        <p:spPr>
          <a:xfrm flipV="1">
            <a:off x="2064147" y="2235200"/>
            <a:ext cx="6775053" cy="28501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107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C9E5F54-CC29-1849-886E-407C79B95B30}"/>
              </a:ext>
            </a:extLst>
          </p:cNvPr>
          <p:cNvSpPr/>
          <p:nvPr/>
        </p:nvSpPr>
        <p:spPr>
          <a:xfrm>
            <a:off x="10417173" y="1502569"/>
            <a:ext cx="1470027" cy="4832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7E15C26-2253-169E-E142-6E261869AA98}"/>
              </a:ext>
            </a:extLst>
          </p:cNvPr>
          <p:cNvSpPr/>
          <p:nvPr/>
        </p:nvSpPr>
        <p:spPr>
          <a:xfrm>
            <a:off x="8721723" y="1502569"/>
            <a:ext cx="1470027" cy="4832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A0537288-2048-6E25-6E36-0A67D5CE34FB}"/>
              </a:ext>
            </a:extLst>
          </p:cNvPr>
          <p:cNvSpPr txBox="1"/>
          <p:nvPr/>
        </p:nvSpPr>
        <p:spPr>
          <a:xfrm>
            <a:off x="8814674" y="1636694"/>
            <a:ext cx="1292699" cy="584775"/>
          </a:xfrm>
          <a:prstGeom prst="rect">
            <a:avLst/>
          </a:prstGeom>
          <a:noFill/>
        </p:spPr>
        <p:txBody>
          <a:bodyPr wrap="square">
            <a:spAutoFit/>
          </a:bodyPr>
          <a:lstStyle/>
          <a:p>
            <a:pPr algn="ctr"/>
            <a:r>
              <a:rPr lang="en-US" sz="3200" dirty="0"/>
              <a:t>Vision</a:t>
            </a:r>
          </a:p>
        </p:txBody>
      </p:sp>
      <p:sp>
        <p:nvSpPr>
          <p:cNvPr id="32" name="Rectangle 31">
            <a:extLst>
              <a:ext uri="{FF2B5EF4-FFF2-40B4-BE49-F238E27FC236}">
                <a16:creationId xmlns:a16="http://schemas.microsoft.com/office/drawing/2014/main" id="{13C6A621-AB75-3D3D-1B7F-2BD9F129914F}"/>
              </a:ext>
            </a:extLst>
          </p:cNvPr>
          <p:cNvSpPr/>
          <p:nvPr/>
        </p:nvSpPr>
        <p:spPr>
          <a:xfrm>
            <a:off x="4724400" y="1502569"/>
            <a:ext cx="3771902" cy="4832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F0862A-EF2B-3DB1-D4F2-38AD8AC1F23E}"/>
              </a:ext>
            </a:extLst>
          </p:cNvPr>
          <p:cNvSpPr>
            <a:spLocks noGrp="1"/>
          </p:cNvSpPr>
          <p:nvPr>
            <p:ph type="title"/>
          </p:nvPr>
        </p:nvSpPr>
        <p:spPr/>
        <p:txBody>
          <a:bodyPr/>
          <a:lstStyle/>
          <a:p>
            <a:r>
              <a:rPr lang="en-US" dirty="0"/>
              <a:t>Healthcare</a:t>
            </a:r>
          </a:p>
        </p:txBody>
      </p:sp>
      <p:pic>
        <p:nvPicPr>
          <p:cNvPr id="1026" name="Picture 2" descr="Emoticons 1.2">
            <a:extLst>
              <a:ext uri="{FF2B5EF4-FFF2-40B4-BE49-F238E27FC236}">
                <a16:creationId xmlns:a16="http://schemas.microsoft.com/office/drawing/2014/main" id="{CDDB494B-E6DF-1FAC-85B2-24C313EB9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870200"/>
            <a:ext cx="3048000"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968D7E8B-AD1A-0CCE-2DD9-B18564ED6D04}"/>
              </a:ext>
            </a:extLst>
          </p:cNvPr>
          <p:cNvGrpSpPr/>
          <p:nvPr/>
        </p:nvGrpSpPr>
        <p:grpSpPr>
          <a:xfrm>
            <a:off x="5232400" y="2984500"/>
            <a:ext cx="3048000" cy="3048000"/>
            <a:chOff x="4572000" y="2984500"/>
            <a:chExt cx="3048000" cy="3048000"/>
          </a:xfrm>
        </p:grpSpPr>
        <p:pic>
          <p:nvPicPr>
            <p:cNvPr id="23" name="Picture 2" descr="Emoticons 1.2">
              <a:extLst>
                <a:ext uri="{FF2B5EF4-FFF2-40B4-BE49-F238E27FC236}">
                  <a16:creationId xmlns:a16="http://schemas.microsoft.com/office/drawing/2014/main" id="{43A2B41F-5C76-C2ED-FD00-BCD74B81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845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5A4E0BD-4527-4C2F-DACC-269720B77D84}"/>
                </a:ext>
              </a:extLst>
            </p:cNvPr>
            <p:cNvSpPr/>
            <p:nvPr/>
          </p:nvSpPr>
          <p:spPr>
            <a:xfrm>
              <a:off x="5778500" y="3845422"/>
              <a:ext cx="317500" cy="256678"/>
            </a:xfrm>
            <a:prstGeom prst="rect">
              <a:avLst/>
            </a:prstGeom>
            <a:solidFill>
              <a:srgbClr val="FEC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88E885-DB44-B816-EB71-65461CA6095B}"/>
                </a:ext>
              </a:extLst>
            </p:cNvPr>
            <p:cNvSpPr/>
            <p:nvPr/>
          </p:nvSpPr>
          <p:spPr>
            <a:xfrm>
              <a:off x="6394450" y="3845422"/>
              <a:ext cx="400050" cy="282078"/>
            </a:xfrm>
            <a:prstGeom prst="rect">
              <a:avLst/>
            </a:prstGeom>
            <a:solidFill>
              <a:srgbClr val="FEC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0FCCC22-82BE-0431-7F0E-7F5B1C4208C6}"/>
                </a:ext>
              </a:extLst>
            </p:cNvPr>
            <p:cNvSpPr/>
            <p:nvPr/>
          </p:nvSpPr>
          <p:spPr>
            <a:xfrm>
              <a:off x="5991224" y="4394200"/>
              <a:ext cx="561975" cy="381000"/>
            </a:xfrm>
            <a:prstGeom prst="rect">
              <a:avLst/>
            </a:prstGeom>
            <a:solidFill>
              <a:srgbClr val="FECE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 descr="Emoticons 1.2">
            <a:extLst>
              <a:ext uri="{FF2B5EF4-FFF2-40B4-BE49-F238E27FC236}">
                <a16:creationId xmlns:a16="http://schemas.microsoft.com/office/drawing/2014/main" id="{CE475B3B-6CD4-6207-288E-4B6DAE80CA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55" t="27829" r="31026" b="63750"/>
          <a:stretch/>
        </p:blipFill>
        <p:spPr bwMode="auto">
          <a:xfrm>
            <a:off x="8990708" y="3845422"/>
            <a:ext cx="820488" cy="2566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moticons 1.2">
            <a:extLst>
              <a:ext uri="{FF2B5EF4-FFF2-40B4-BE49-F238E27FC236}">
                <a16:creationId xmlns:a16="http://schemas.microsoft.com/office/drawing/2014/main" id="{72B51F06-4E6B-0734-5DB4-C0E85E819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75" t="46667" r="34375" b="43750"/>
          <a:stretch/>
        </p:blipFill>
        <p:spPr bwMode="auto">
          <a:xfrm>
            <a:off x="10871200" y="4483100"/>
            <a:ext cx="571500" cy="2921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BBD7BF90-704B-1674-8C46-2B7BEE898F75}"/>
              </a:ext>
            </a:extLst>
          </p:cNvPr>
          <p:cNvCxnSpPr/>
          <p:nvPr/>
        </p:nvCxnSpPr>
        <p:spPr>
          <a:xfrm>
            <a:off x="3911600" y="4483100"/>
            <a:ext cx="66040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F3C5A7BA-C693-BF1E-4298-BA687BADEF5E}"/>
              </a:ext>
            </a:extLst>
          </p:cNvPr>
          <p:cNvSpPr txBox="1"/>
          <p:nvPr/>
        </p:nvSpPr>
        <p:spPr>
          <a:xfrm>
            <a:off x="5530849" y="1622634"/>
            <a:ext cx="2241550" cy="584775"/>
          </a:xfrm>
          <a:prstGeom prst="rect">
            <a:avLst/>
          </a:prstGeom>
          <a:noFill/>
        </p:spPr>
        <p:txBody>
          <a:bodyPr wrap="square">
            <a:spAutoFit/>
          </a:bodyPr>
          <a:lstStyle/>
          <a:p>
            <a:pPr algn="ctr"/>
            <a:r>
              <a:rPr lang="en-US" sz="3200" dirty="0"/>
              <a:t>Medical</a:t>
            </a:r>
          </a:p>
        </p:txBody>
      </p:sp>
      <p:sp>
        <p:nvSpPr>
          <p:cNvPr id="38" name="TextBox 37">
            <a:extLst>
              <a:ext uri="{FF2B5EF4-FFF2-40B4-BE49-F238E27FC236}">
                <a16:creationId xmlns:a16="http://schemas.microsoft.com/office/drawing/2014/main" id="{09E11C60-89D6-B474-3061-6E162E30A281}"/>
              </a:ext>
            </a:extLst>
          </p:cNvPr>
          <p:cNvSpPr txBox="1"/>
          <p:nvPr/>
        </p:nvSpPr>
        <p:spPr>
          <a:xfrm>
            <a:off x="10505836" y="1641894"/>
            <a:ext cx="1292699" cy="584775"/>
          </a:xfrm>
          <a:prstGeom prst="rect">
            <a:avLst/>
          </a:prstGeom>
          <a:noFill/>
        </p:spPr>
        <p:txBody>
          <a:bodyPr wrap="square">
            <a:spAutoFit/>
          </a:bodyPr>
          <a:lstStyle/>
          <a:p>
            <a:pPr algn="ctr"/>
            <a:r>
              <a:rPr lang="en-US" sz="3200" dirty="0"/>
              <a:t>Dental</a:t>
            </a:r>
          </a:p>
        </p:txBody>
      </p:sp>
    </p:spTree>
    <p:extLst>
      <p:ext uri="{BB962C8B-B14F-4D97-AF65-F5344CB8AC3E}">
        <p14:creationId xmlns:p14="http://schemas.microsoft.com/office/powerpoint/2010/main" val="305966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A970-233A-7334-D0DE-732CD3B63B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79C211-69B5-E7EF-9881-7D79A9D24CC2}"/>
              </a:ext>
            </a:extLst>
          </p:cNvPr>
          <p:cNvSpPr/>
          <p:nvPr/>
        </p:nvSpPr>
        <p:spPr>
          <a:xfrm>
            <a:off x="508000" y="1527969"/>
            <a:ext cx="3771902" cy="4832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9B1C28D-4F65-0F3F-3DAC-775E37793469}"/>
              </a:ext>
            </a:extLst>
          </p:cNvPr>
          <p:cNvSpPr txBox="1"/>
          <p:nvPr/>
        </p:nvSpPr>
        <p:spPr>
          <a:xfrm>
            <a:off x="1314449" y="1648034"/>
            <a:ext cx="2241550" cy="584775"/>
          </a:xfrm>
          <a:prstGeom prst="rect">
            <a:avLst/>
          </a:prstGeom>
          <a:noFill/>
        </p:spPr>
        <p:txBody>
          <a:bodyPr wrap="square">
            <a:spAutoFit/>
          </a:bodyPr>
          <a:lstStyle/>
          <a:p>
            <a:pPr algn="ctr"/>
            <a:r>
              <a:rPr lang="en-US" sz="3200" dirty="0"/>
              <a:t>Mental</a:t>
            </a:r>
          </a:p>
        </p:txBody>
      </p:sp>
      <p:sp>
        <p:nvSpPr>
          <p:cNvPr id="2" name="Title 1">
            <a:extLst>
              <a:ext uri="{FF2B5EF4-FFF2-40B4-BE49-F238E27FC236}">
                <a16:creationId xmlns:a16="http://schemas.microsoft.com/office/drawing/2014/main" id="{416603AE-C6AB-89D7-36F1-56325DBD0F00}"/>
              </a:ext>
            </a:extLst>
          </p:cNvPr>
          <p:cNvSpPr>
            <a:spLocks noGrp="1"/>
          </p:cNvSpPr>
          <p:nvPr>
            <p:ph type="title"/>
          </p:nvPr>
        </p:nvSpPr>
        <p:spPr/>
        <p:txBody>
          <a:bodyPr/>
          <a:lstStyle/>
          <a:p>
            <a:r>
              <a:rPr lang="en-US" dirty="0"/>
              <a:t>Healthcare</a:t>
            </a:r>
          </a:p>
        </p:txBody>
      </p:sp>
      <p:pic>
        <p:nvPicPr>
          <p:cNvPr id="3078" name="Picture 6">
            <a:extLst>
              <a:ext uri="{FF2B5EF4-FFF2-40B4-BE49-F238E27FC236}">
                <a16:creationId xmlns:a16="http://schemas.microsoft.com/office/drawing/2014/main" id="{DEFB5833-6C2F-5310-5A84-F66FBC9EB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2946400"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74F087-82CB-764C-4C56-1C870F826F3A}"/>
              </a:ext>
            </a:extLst>
          </p:cNvPr>
          <p:cNvSpPr txBox="1"/>
          <p:nvPr/>
        </p:nvSpPr>
        <p:spPr>
          <a:xfrm>
            <a:off x="5308600" y="1097339"/>
            <a:ext cx="6184900" cy="5262979"/>
          </a:xfrm>
          <a:prstGeom prst="rect">
            <a:avLst/>
          </a:prstGeom>
          <a:noFill/>
        </p:spPr>
        <p:txBody>
          <a:bodyPr wrap="square" rtlCol="0">
            <a:spAutoFit/>
          </a:bodyPr>
          <a:lstStyle/>
          <a:p>
            <a:r>
              <a:rPr lang="en-US" sz="2400" dirty="0"/>
              <a:t>Many stressors in grad school</a:t>
            </a:r>
          </a:p>
          <a:p>
            <a:pPr marL="285750" indent="-285750">
              <a:buFont typeface="Arial" panose="020B0604020202020204" pitchFamily="34" charset="0"/>
              <a:buChar char="•"/>
            </a:pPr>
            <a:r>
              <a:rPr lang="en-US" sz="2400" dirty="0"/>
              <a:t>(Typically) new location and people</a:t>
            </a:r>
          </a:p>
          <a:p>
            <a:pPr marL="285750" indent="-285750">
              <a:buFont typeface="Arial" panose="020B0604020202020204" pitchFamily="34" charset="0"/>
              <a:buChar char="•"/>
            </a:pPr>
            <a:r>
              <a:rPr lang="en-US" sz="2400" dirty="0"/>
              <a:t>Grade stress (though classes become less important as one advances)</a:t>
            </a:r>
          </a:p>
          <a:p>
            <a:pPr marL="285750" indent="-285750">
              <a:buFont typeface="Arial" panose="020B0604020202020204" pitchFamily="34" charset="0"/>
              <a:buChar char="•"/>
            </a:pPr>
            <a:r>
              <a:rPr lang="en-US" sz="2400" dirty="0"/>
              <a:t>Qualifying exam</a:t>
            </a:r>
          </a:p>
          <a:p>
            <a:pPr marL="285750" indent="-285750">
              <a:buFont typeface="Arial" panose="020B0604020202020204" pitchFamily="34" charset="0"/>
              <a:buChar char="•"/>
            </a:pPr>
            <a:r>
              <a:rPr lang="en-US" sz="2400" dirty="0"/>
              <a:t>Research failure</a:t>
            </a:r>
          </a:p>
          <a:p>
            <a:pPr marL="285750" indent="-285750">
              <a:buFont typeface="Arial" panose="020B0604020202020204" pitchFamily="34" charset="0"/>
              <a:buChar char="•"/>
            </a:pPr>
            <a:r>
              <a:rPr lang="en-US" sz="2400" dirty="0"/>
              <a:t>Peer review rejection</a:t>
            </a:r>
          </a:p>
          <a:p>
            <a:pPr marL="285750" indent="-285750">
              <a:buFont typeface="Arial" panose="020B0604020202020204" pitchFamily="34" charset="0"/>
              <a:buChar char="•"/>
            </a:pPr>
            <a:r>
              <a:rPr lang="en-US" sz="2400" dirty="0"/>
              <a:t>Low stipends</a:t>
            </a:r>
          </a:p>
          <a:p>
            <a:pPr marL="285750" indent="-285750">
              <a:buFont typeface="Arial" panose="020B0604020202020204" pitchFamily="34" charset="0"/>
              <a:buChar char="•"/>
            </a:pPr>
            <a:endParaRPr lang="en-US" sz="2400" dirty="0"/>
          </a:p>
          <a:p>
            <a:r>
              <a:rPr lang="en-US" sz="2400" dirty="0"/>
              <a:t>Studies show depression is common in PhD students</a:t>
            </a:r>
          </a:p>
          <a:p>
            <a:endParaRPr lang="en-US" sz="2400" dirty="0"/>
          </a:p>
          <a:p>
            <a:r>
              <a:rPr lang="en-US" sz="2400" dirty="0"/>
              <a:t>How does mental health care work for grad students?</a:t>
            </a:r>
          </a:p>
        </p:txBody>
      </p:sp>
    </p:spTree>
    <p:extLst>
      <p:ext uri="{BB962C8B-B14F-4D97-AF65-F5344CB8AC3E}">
        <p14:creationId xmlns:p14="http://schemas.microsoft.com/office/powerpoint/2010/main" val="256954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1455</TotalTime>
  <Words>1691</Words>
  <Application>Microsoft Macintosh PowerPoint</Application>
  <PresentationFormat>Widescreen</PresentationFormat>
  <Paragraphs>196</Paragraphs>
  <Slides>34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Aptos</vt:lpstr>
      <vt:lpstr>Arial</vt:lpstr>
      <vt:lpstr>Garamond</vt:lpstr>
      <vt:lpstr>Office Theme</vt:lpstr>
      <vt:lpstr>Applying to graduate school in Ecology &amp; Evolutionary Biology</vt:lpstr>
      <vt:lpstr>Caveats</vt:lpstr>
      <vt:lpstr>PowerPoint Presentation</vt:lpstr>
      <vt:lpstr>PowerPoint Presentation</vt:lpstr>
      <vt:lpstr>In EEB programs, you typically get paid</vt:lpstr>
      <vt:lpstr>PowerPoint Presentation</vt:lpstr>
      <vt:lpstr>PowerPoint Presentation</vt:lpstr>
      <vt:lpstr>Healthcare</vt:lpstr>
      <vt:lpstr>Healthcare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O'Meara, Brian C</dc:creator>
  <cp:lastModifiedBy>O'Meara, Brian C</cp:lastModifiedBy>
  <cp:revision>48</cp:revision>
  <dcterms:created xsi:type="dcterms:W3CDTF">2024-09-22T18:43:23Z</dcterms:created>
  <dcterms:modified xsi:type="dcterms:W3CDTF">2024-10-24T16:28:34Z</dcterms:modified>
</cp:coreProperties>
</file>